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 id="2147483697" r:id="rId2"/>
  </p:sldMasterIdLst>
  <p:notesMasterIdLst>
    <p:notesMasterId r:id="rId31"/>
  </p:notesMasterIdLst>
  <p:sldIdLst>
    <p:sldId id="300" r:id="rId3"/>
    <p:sldId id="281" r:id="rId4"/>
    <p:sldId id="296" r:id="rId5"/>
    <p:sldId id="329" r:id="rId6"/>
    <p:sldId id="330" r:id="rId7"/>
    <p:sldId id="331" r:id="rId8"/>
    <p:sldId id="332" r:id="rId9"/>
    <p:sldId id="333" r:id="rId10"/>
    <p:sldId id="335" r:id="rId11"/>
    <p:sldId id="336" r:id="rId12"/>
    <p:sldId id="337" r:id="rId13"/>
    <p:sldId id="338" r:id="rId14"/>
    <p:sldId id="339" r:id="rId15"/>
    <p:sldId id="360" r:id="rId16"/>
    <p:sldId id="340" r:id="rId17"/>
    <p:sldId id="341" r:id="rId18"/>
    <p:sldId id="342" r:id="rId19"/>
    <p:sldId id="345" r:id="rId20"/>
    <p:sldId id="358" r:id="rId21"/>
    <p:sldId id="350" r:id="rId22"/>
    <p:sldId id="351" r:id="rId23"/>
    <p:sldId id="352" r:id="rId24"/>
    <p:sldId id="362" r:id="rId25"/>
    <p:sldId id="353" r:id="rId26"/>
    <p:sldId id="355" r:id="rId27"/>
    <p:sldId id="363" r:id="rId28"/>
    <p:sldId id="356" r:id="rId29"/>
    <p:sldId id="298"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dia Buchmayer" initials="CB" lastIdx="1" clrIdx="0">
    <p:extLst>
      <p:ext uri="{19B8F6BF-5375-455C-9EA6-DF929625EA0E}">
        <p15:presenceInfo xmlns:p15="http://schemas.microsoft.com/office/powerpoint/2012/main" userId="S::Claudia.Buchmayer@modul.ac.at::f644078a-2145-4b3d-b834-28bac43f5d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9" autoAdjust="0"/>
    <p:restoredTop sz="94660" autoAdjust="0"/>
  </p:normalViewPr>
  <p:slideViewPr>
    <p:cSldViewPr snapToGrid="0">
      <p:cViewPr varScale="1">
        <p:scale>
          <a:sx n="130" d="100"/>
          <a:sy n="130" d="100"/>
        </p:scale>
        <p:origin x="930" y="126"/>
      </p:cViewPr>
      <p:guideLst>
        <p:guide orient="horz" pos="2160"/>
        <p:guide pos="2880"/>
      </p:guideLst>
    </p:cSldViewPr>
  </p:slideViewPr>
  <p:outlineViewPr>
    <p:cViewPr>
      <p:scale>
        <a:sx n="33" d="100"/>
        <a:sy n="33" d="100"/>
      </p:scale>
      <p:origin x="0" y="3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432BDDDC-3D50-4853-8442-B13D51668CF3}" type="datetimeFigureOut">
              <a:rPr lang="en-US"/>
              <a:pPr/>
              <a:t>4/3/2024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23EF2B4D-E137-4451-8E8B-A2060EFEE039}" type="slidenum">
              <a:rPr lang="en-US"/>
              <a:pPr/>
              <a:t>‹#›</a:t>
            </a:fld>
            <a:endParaRPr lang="en-US"/>
          </a:p>
        </p:txBody>
      </p:sp>
    </p:spTree>
    <p:extLst>
      <p:ext uri="{BB962C8B-B14F-4D97-AF65-F5344CB8AC3E}">
        <p14:creationId xmlns:p14="http://schemas.microsoft.com/office/powerpoint/2010/main" val="6035481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jp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atin typeface="+mj-lt"/>
              </a:defRPr>
            </a:lvl1pPr>
          </a:lstStyle>
          <a:p>
            <a:r>
              <a:rPr lang="en-US" dirty="0"/>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0207B287-EB22-48EC-91CB-19599CC18AD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1843"/>
            <a:ext cx="1971675" cy="5811838"/>
          </a:xfrm>
        </p:spPr>
        <p:txBody>
          <a:bodyPr vert="eaVert"/>
          <a:lstStyle>
            <a:lvl1pPr>
              <a:defRPr>
                <a:latin typeface="Source Sans Pro Light" panose="020B0403030403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601843"/>
            <a:ext cx="5762625" cy="5811838"/>
          </a:xfrm>
        </p:spPr>
        <p:txBody>
          <a:bodyPr vert="eaVert"/>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C71DD192-DC5C-4C6B-8518-555EF02035E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Content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atin typeface="+mj-lt"/>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4B0ACAE6-2898-499D-81F8-0233FF256ED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2 Content_3 column">
    <p:bg>
      <p:bgRef idx="1001">
        <a:schemeClr val="bg1"/>
      </p:bgRef>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7BB65FB7-3303-4416-8968-2FB5505F4534}"/>
              </a:ext>
            </a:extLst>
          </p:cNvPr>
          <p:cNvPicPr>
            <a:picLocks noChangeAspect="1"/>
          </p:cNvPicPr>
          <p:nvPr userDrawn="1"/>
        </p:nvPicPr>
        <p:blipFill>
          <a:blip r:embed="rId2"/>
          <a:stretch>
            <a:fillRect/>
          </a:stretch>
        </p:blipFill>
        <p:spPr>
          <a:xfrm>
            <a:off x="-622427" y="0"/>
            <a:ext cx="10388852" cy="6858000"/>
          </a:xfrm>
          <a:prstGeom prst="rect">
            <a:avLst/>
          </a:prstGeom>
        </p:spPr>
      </p:pic>
    </p:spTree>
    <p:extLst>
      <p:ext uri="{BB962C8B-B14F-4D97-AF65-F5344CB8AC3E}">
        <p14:creationId xmlns:p14="http://schemas.microsoft.com/office/powerpoint/2010/main" val="38179601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pic>
        <p:nvPicPr>
          <p:cNvPr id="15" name="Picture Placeholder 13">
            <a:extLst>
              <a:ext uri="{FF2B5EF4-FFF2-40B4-BE49-F238E27FC236}">
                <a16:creationId xmlns:a16="http://schemas.microsoft.com/office/drawing/2014/main" id="{F313A4E2-FAC3-4CC1-A0AB-6CD7CC59EFC8}"/>
              </a:ext>
            </a:extLst>
          </p:cNvPr>
          <p:cNvPicPr>
            <a:picLocks noChangeAspect="1"/>
          </p:cNvPicPr>
          <p:nvPr userDrawn="1"/>
        </p:nvPicPr>
        <p:blipFill rotWithShape="1">
          <a:blip r:embed="rId2"/>
          <a:srcRect l="35238"/>
          <a:stretch/>
        </p:blipFill>
        <p:spPr>
          <a:xfrm>
            <a:off x="-728133" y="0"/>
            <a:ext cx="5739677" cy="6874172"/>
          </a:xfrm>
          <a:prstGeom prst="rect">
            <a:avLst/>
          </a:prstGeom>
        </p:spPr>
      </p:pic>
      <p:sp>
        <p:nvSpPr>
          <p:cNvPr id="10" name="Freeform: Shape 9">
            <a:extLst>
              <a:ext uri="{FF2B5EF4-FFF2-40B4-BE49-F238E27FC236}">
                <a16:creationId xmlns:a16="http://schemas.microsoft.com/office/drawing/2014/main" id="{B305EBB3-0F16-4B63-82ED-191AB224B8E2}"/>
              </a:ext>
            </a:extLst>
          </p:cNvPr>
          <p:cNvSpPr/>
          <p:nvPr userDrawn="1"/>
        </p:nvSpPr>
        <p:spPr>
          <a:xfrm>
            <a:off x="5007427" y="0"/>
            <a:ext cx="2641786"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651933" y="0"/>
            <a:ext cx="4362416" cy="6858000"/>
          </a:xfrm>
        </p:spPr>
        <p:txBody>
          <a:bodyPr anchor="ctr" anchorCtr="1">
            <a:normAutofit/>
          </a:bodyPr>
          <a:lstStyle>
            <a:lvl1pPr marL="0" indent="0">
              <a:buNone/>
              <a:defRPr sz="18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5455608" y="1291772"/>
            <a:ext cx="3284982"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5531046" y="5392401"/>
            <a:ext cx="3134106" cy="521208"/>
          </a:xfrm>
        </p:spPr>
        <p:txBody>
          <a:bodyPr vert="horz" lIns="91440" tIns="45720" rIns="91440" bIns="45720" rtlCol="0" anchor="t">
            <a:noAutofit/>
          </a:bodyPr>
          <a:lstStyle>
            <a:lvl1pPr marL="0" indent="0" algn="ctr">
              <a:buNone/>
              <a:defRPr lang="en-US" sz="1350" dirty="0">
                <a:solidFill>
                  <a:schemeClr val="accent1"/>
                </a:solidFill>
              </a:defRPr>
            </a:lvl1pPr>
          </a:lstStyle>
          <a:p>
            <a:pPr lvl="0"/>
            <a:r>
              <a:rPr lang="en-US" noProof="0"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6605957" y="5067593"/>
            <a:ext cx="984284" cy="178964"/>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grpSp>
      <p:grpSp>
        <p:nvGrpSpPr>
          <p:cNvPr id="16" name="Group 15">
            <a:extLst>
              <a:ext uri="{FF2B5EF4-FFF2-40B4-BE49-F238E27FC236}">
                <a16:creationId xmlns:a16="http://schemas.microsoft.com/office/drawing/2014/main" id="{99CD9278-1CF1-4AFE-94A7-1C2BC42A7EA6}"/>
              </a:ext>
              <a:ext uri="{C183D7F6-B498-43B3-948B-1728B52AA6E4}">
                <adec:decorative xmlns:adec="http://schemas.microsoft.com/office/drawing/2017/decorative" val="1"/>
              </a:ext>
            </a:extLst>
          </p:cNvPr>
          <p:cNvGrpSpPr/>
          <p:nvPr userDrawn="1"/>
        </p:nvGrpSpPr>
        <p:grpSpPr>
          <a:xfrm>
            <a:off x="-1484959" y="-164892"/>
            <a:ext cx="5540494" cy="7036747"/>
            <a:chOff x="-3740" y="0"/>
            <a:chExt cx="6208649" cy="6858000"/>
          </a:xfrm>
        </p:grpSpPr>
        <p:sp>
          <p:nvSpPr>
            <p:cNvPr id="17" name="Freeform: Shape 16">
              <a:extLst>
                <a:ext uri="{FF2B5EF4-FFF2-40B4-BE49-F238E27FC236}">
                  <a16:creationId xmlns:a16="http://schemas.microsoft.com/office/drawing/2014/main" id="{A3B7F51C-3532-4D7C-B67A-B65CC49FC2F3}"/>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 name="Rectangle 17">
              <a:extLst>
                <a:ext uri="{FF2B5EF4-FFF2-40B4-BE49-F238E27FC236}">
                  <a16:creationId xmlns:a16="http://schemas.microsoft.com/office/drawing/2014/main" id="{EB392517-3E53-4B0E-8539-4B64E0007091}"/>
                </a:ext>
              </a:extLst>
            </p:cNvPr>
            <p:cNvSpPr/>
            <p:nvPr/>
          </p:nvSpPr>
          <p:spPr>
            <a:xfrm>
              <a:off x="859636" y="0"/>
              <a:ext cx="3813965"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9" name="Picture 18" descr="A picture containing graphical user interface&#10;&#10;Description automatically generated">
            <a:extLst>
              <a:ext uri="{FF2B5EF4-FFF2-40B4-BE49-F238E27FC236}">
                <a16:creationId xmlns:a16="http://schemas.microsoft.com/office/drawing/2014/main" id="{80F0E28E-348B-4894-AAEE-3D44DB7B048D}"/>
              </a:ext>
            </a:extLst>
          </p:cNvPr>
          <p:cNvPicPr>
            <a:picLocks noChangeAspect="1"/>
          </p:cNvPicPr>
          <p:nvPr userDrawn="1"/>
        </p:nvPicPr>
        <p:blipFill>
          <a:blip r:embed="rId3"/>
          <a:stretch>
            <a:fillRect/>
          </a:stretch>
        </p:blipFill>
        <p:spPr>
          <a:xfrm>
            <a:off x="445265" y="504631"/>
            <a:ext cx="2099043" cy="787141"/>
          </a:xfrm>
          <a:prstGeom prst="rect">
            <a:avLst/>
          </a:prstGeom>
        </p:spPr>
      </p:pic>
    </p:spTree>
    <p:extLst>
      <p:ext uri="{BB962C8B-B14F-4D97-AF65-F5344CB8AC3E}">
        <p14:creationId xmlns:p14="http://schemas.microsoft.com/office/powerpoint/2010/main" val="149479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pic>
        <p:nvPicPr>
          <p:cNvPr id="8" name="Picture Placeholder 19">
            <a:extLst>
              <a:ext uri="{FF2B5EF4-FFF2-40B4-BE49-F238E27FC236}">
                <a16:creationId xmlns:a16="http://schemas.microsoft.com/office/drawing/2014/main" id="{EF0194E8-ED8E-4B51-800E-1A4D15497AFE}"/>
              </a:ext>
            </a:extLst>
          </p:cNvPr>
          <p:cNvPicPr>
            <a:picLocks noChangeAspect="1"/>
          </p:cNvPicPr>
          <p:nvPr userDrawn="1"/>
        </p:nvPicPr>
        <p:blipFill>
          <a:blip r:embed="rId2"/>
          <a:srcRect/>
          <a:stretch/>
        </p:blipFill>
        <p:spPr>
          <a:xfrm>
            <a:off x="-142823" y="-166560"/>
            <a:ext cx="9316803" cy="7144481"/>
          </a:xfrm>
          <a:prstGeom prst="rect">
            <a:avLst/>
          </a:prstGeom>
        </p:spPr>
      </p:pic>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4689094" y="380562"/>
            <a:ext cx="3997529" cy="1746504"/>
          </a:xfrm>
        </p:spPr>
        <p:txBody>
          <a:bodyPr vert="horz" lIns="0" tIns="45720" rIns="0" bIns="45720" rtlCol="0" anchor="b" anchorCtr="1">
            <a:noAutofit/>
          </a:bodyPr>
          <a:lstStyle>
            <a:lvl1pPr>
              <a:defRPr lang="en-GB" dirty="0">
                <a:solidFill>
                  <a:schemeClr val="bg1">
                    <a:lumMod val="50000"/>
                  </a:schemeClr>
                </a:solidFill>
              </a:defRPr>
            </a:lvl1pPr>
          </a:lstStyle>
          <a:p>
            <a:pPr marL="0" lvl="0"/>
            <a:r>
              <a:rPr lang="en-US" noProof="0" dirty="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791964" y="2529619"/>
            <a:ext cx="3787133" cy="521208"/>
          </a:xfrm>
        </p:spPr>
        <p:txBody>
          <a:bodyPr vert="horz" lIns="0" tIns="0" rIns="0" bIns="0" rtlCol="0" anchor="t" anchorCtr="1">
            <a:noAutofit/>
          </a:bodyPr>
          <a:lstStyle>
            <a:lvl1pPr marL="0" indent="0">
              <a:lnSpc>
                <a:spcPct val="100000"/>
              </a:lnSpc>
              <a:spcBef>
                <a:spcPts val="0"/>
              </a:spcBef>
              <a:buNone/>
              <a:defRPr lang="en-GB" sz="1500" dirty="0">
                <a:solidFill>
                  <a:schemeClr val="bg1">
                    <a:lumMod val="50000"/>
                  </a:schemeClr>
                </a:solidFill>
              </a:defRPr>
            </a:lvl1pPr>
          </a:lstStyle>
          <a:p>
            <a:pPr lvl="0"/>
            <a:r>
              <a:rPr lang="en-US" noProof="0" dirty="0"/>
              <a:t>Subtitle</a:t>
            </a:r>
          </a:p>
        </p:txBody>
      </p:sp>
      <p:pic>
        <p:nvPicPr>
          <p:cNvPr id="9" name="Picture 8" descr="A drawing of a person&#10;&#10;Description automatically generated">
            <a:extLst>
              <a:ext uri="{FF2B5EF4-FFF2-40B4-BE49-F238E27FC236}">
                <a16:creationId xmlns:a16="http://schemas.microsoft.com/office/drawing/2014/main" id="{EB1236AC-E67D-4722-944F-A487F482A244}"/>
              </a:ext>
            </a:extLst>
          </p:cNvPr>
          <p:cNvPicPr>
            <a:picLocks noChangeAspect="1"/>
          </p:cNvPicPr>
          <p:nvPr userDrawn="1"/>
        </p:nvPicPr>
        <p:blipFill>
          <a:blip r:embed="rId3"/>
          <a:stretch>
            <a:fillRect/>
          </a:stretch>
        </p:blipFill>
        <p:spPr>
          <a:xfrm>
            <a:off x="8484433" y="6146223"/>
            <a:ext cx="486385" cy="475672"/>
          </a:xfrm>
          <a:prstGeom prst="rect">
            <a:avLst/>
          </a:prstGeom>
        </p:spPr>
      </p:pic>
    </p:spTree>
    <p:extLst>
      <p:ext uri="{BB962C8B-B14F-4D97-AF65-F5344CB8AC3E}">
        <p14:creationId xmlns:p14="http://schemas.microsoft.com/office/powerpoint/2010/main" val="928818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_03">
    <p:spTree>
      <p:nvGrpSpPr>
        <p:cNvPr id="1" name=""/>
        <p:cNvGrpSpPr/>
        <p:nvPr/>
      </p:nvGrpSpPr>
      <p:grpSpPr>
        <a:xfrm>
          <a:off x="0" y="0"/>
          <a:ext cx="0" cy="0"/>
          <a:chOff x="0" y="0"/>
          <a:chExt cx="0" cy="0"/>
        </a:xfrm>
      </p:grpSpPr>
      <p:sp>
        <p:nvSpPr>
          <p:cNvPr id="15" name="Picture Placeholder 11">
            <a:extLst>
              <a:ext uri="{FF2B5EF4-FFF2-40B4-BE49-F238E27FC236}">
                <a16:creationId xmlns:a16="http://schemas.microsoft.com/office/drawing/2014/main" id="{84F611C4-530C-4653-BC35-1AF69283F646}"/>
              </a:ext>
            </a:extLst>
          </p:cNvPr>
          <p:cNvSpPr>
            <a:spLocks noGrp="1"/>
          </p:cNvSpPr>
          <p:nvPr>
            <p:ph type="pic" sz="quarter" idx="10" hasCustomPrompt="1"/>
          </p:nvPr>
        </p:nvSpPr>
        <p:spPr>
          <a:xfrm>
            <a:off x="-1" y="0"/>
            <a:ext cx="9144001" cy="6858000"/>
          </a:xfrm>
        </p:spPr>
        <p:txBody>
          <a:bodyPr anchor="ctr" anchorCtr="1">
            <a:normAutofit/>
          </a:bodyPr>
          <a:lstStyle>
            <a:lvl1pPr marL="0" indent="0">
              <a:buNone/>
              <a:defRPr sz="1800">
                <a:solidFill>
                  <a:schemeClr val="bg1"/>
                </a:solidFill>
              </a:defRPr>
            </a:lvl1pPr>
          </a:lstStyle>
          <a:p>
            <a:r>
              <a:rPr lang="en-US" noProof="0" dirty="0"/>
              <a:t>Insert Image</a:t>
            </a:r>
          </a:p>
        </p:txBody>
      </p:sp>
      <p:pic>
        <p:nvPicPr>
          <p:cNvPr id="5" name="Picture 4" descr="A drawing of a person&#10;&#10;Description automatically generated">
            <a:extLst>
              <a:ext uri="{FF2B5EF4-FFF2-40B4-BE49-F238E27FC236}">
                <a16:creationId xmlns:a16="http://schemas.microsoft.com/office/drawing/2014/main" id="{E6DDBCF0-04E3-4CF3-895F-8432701DC9C3}"/>
              </a:ext>
            </a:extLst>
          </p:cNvPr>
          <p:cNvPicPr>
            <a:picLocks noChangeAspect="1"/>
          </p:cNvPicPr>
          <p:nvPr userDrawn="1"/>
        </p:nvPicPr>
        <p:blipFill>
          <a:blip r:embed="rId2"/>
          <a:stretch>
            <a:fillRect/>
          </a:stretch>
        </p:blipFill>
        <p:spPr>
          <a:xfrm>
            <a:off x="8484433" y="6146223"/>
            <a:ext cx="486385" cy="475672"/>
          </a:xfrm>
          <a:prstGeom prst="rect">
            <a:avLst/>
          </a:prstGeom>
        </p:spPr>
      </p:pic>
      <p:grpSp>
        <p:nvGrpSpPr>
          <p:cNvPr id="9" name="Group 8">
            <a:extLst>
              <a:ext uri="{FF2B5EF4-FFF2-40B4-BE49-F238E27FC236}">
                <a16:creationId xmlns:a16="http://schemas.microsoft.com/office/drawing/2014/main" id="{D26F0F13-C075-403E-800A-94D28A531951}"/>
              </a:ext>
              <a:ext uri="{C183D7F6-B498-43B3-948B-1728B52AA6E4}">
                <adec:decorative xmlns:adec="http://schemas.microsoft.com/office/drawing/2017/decorative" val="1"/>
              </a:ext>
            </a:extLst>
          </p:cNvPr>
          <p:cNvGrpSpPr/>
          <p:nvPr userDrawn="1"/>
        </p:nvGrpSpPr>
        <p:grpSpPr>
          <a:xfrm>
            <a:off x="0" y="0"/>
            <a:ext cx="4981916" cy="6858000"/>
            <a:chOff x="0" y="0"/>
            <a:chExt cx="6642554" cy="6858000"/>
          </a:xfrm>
        </p:grpSpPr>
        <p:sp>
          <p:nvSpPr>
            <p:cNvPr id="10" name="Parallelogram 9">
              <a:extLst>
                <a:ext uri="{FF2B5EF4-FFF2-40B4-BE49-F238E27FC236}">
                  <a16:creationId xmlns:a16="http://schemas.microsoft.com/office/drawing/2014/main" id="{F32DE965-2637-427B-A6A6-944E9339CCAE}"/>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Freeform: Shape 11">
              <a:extLst>
                <a:ext uri="{FF2B5EF4-FFF2-40B4-BE49-F238E27FC236}">
                  <a16:creationId xmlns:a16="http://schemas.microsoft.com/office/drawing/2014/main" id="{2993759D-4372-4A22-8160-6F63771C6B30}"/>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4" name="Subtitle 11" descr="subtitle">
            <a:extLst>
              <a:ext uri="{FF2B5EF4-FFF2-40B4-BE49-F238E27FC236}">
                <a16:creationId xmlns:a16="http://schemas.microsoft.com/office/drawing/2014/main" id="{E80D1EAA-1AAC-4A9D-A194-2E2AB1C22BBF}"/>
              </a:ext>
            </a:extLst>
          </p:cNvPr>
          <p:cNvSpPr>
            <a:spLocks noGrp="1"/>
          </p:cNvSpPr>
          <p:nvPr>
            <p:ph type="subTitle" idx="1"/>
          </p:nvPr>
        </p:nvSpPr>
        <p:spPr>
          <a:xfrm>
            <a:off x="339885" y="4553291"/>
            <a:ext cx="3787133" cy="618316"/>
          </a:xfrm>
        </p:spPr>
        <p:txBody>
          <a:bodyPr>
            <a:noAutofit/>
          </a:bodyPr>
          <a:lstStyle>
            <a:lvl1pPr marL="0" indent="0">
              <a:buNone/>
              <a:defRPr sz="2400">
                <a:solidFill>
                  <a:schemeClr val="bg1"/>
                </a:solidFill>
              </a:defRPr>
            </a:lvl1pPr>
          </a:lstStyle>
          <a:p>
            <a:r>
              <a:rPr lang="en-US"/>
              <a:t>Click to edit Master subtitle style</a:t>
            </a:r>
            <a:endParaRPr lang="en-US" dirty="0"/>
          </a:p>
        </p:txBody>
      </p:sp>
    </p:spTree>
    <p:extLst>
      <p:ext uri="{BB962C8B-B14F-4D97-AF65-F5344CB8AC3E}">
        <p14:creationId xmlns:p14="http://schemas.microsoft.com/office/powerpoint/2010/main" val="3844256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12" name="Text Placeholder 22" descr="content block 1">
            <a:extLst>
              <a:ext uri="{FF2B5EF4-FFF2-40B4-BE49-F238E27FC236}">
                <a16:creationId xmlns:a16="http://schemas.microsoft.com/office/drawing/2014/main" id="{FEA63730-0814-4BE7-9A8D-57477C8C65C5}"/>
              </a:ext>
            </a:extLst>
          </p:cNvPr>
          <p:cNvSpPr>
            <a:spLocks noGrp="1"/>
          </p:cNvSpPr>
          <p:nvPr>
            <p:ph type="body" sz="quarter" idx="11"/>
          </p:nvPr>
        </p:nvSpPr>
        <p:spPr>
          <a:xfrm>
            <a:off x="485775" y="1866902"/>
            <a:ext cx="7832633" cy="2722451"/>
          </a:xfrm>
        </p:spPr>
        <p:txBody>
          <a:bodyPr/>
          <a:lstStyle/>
          <a:p>
            <a:pPr lvl="0"/>
            <a:r>
              <a:rPr lang="en-US" sz="1500"/>
              <a:t>Click to edit Master text styles</a:t>
            </a:r>
          </a:p>
        </p:txBody>
      </p:sp>
      <p:sp>
        <p:nvSpPr>
          <p:cNvPr id="15" name="Title 3" descr="Title">
            <a:extLst>
              <a:ext uri="{FF2B5EF4-FFF2-40B4-BE49-F238E27FC236}">
                <a16:creationId xmlns:a16="http://schemas.microsoft.com/office/drawing/2014/main" id="{1925B50F-4E18-4FDD-A63A-C930692C8608}"/>
              </a:ext>
            </a:extLst>
          </p:cNvPr>
          <p:cNvSpPr>
            <a:spLocks noGrp="1"/>
          </p:cNvSpPr>
          <p:nvPr>
            <p:ph type="title" hasCustomPrompt="1"/>
          </p:nvPr>
        </p:nvSpPr>
        <p:spPr>
          <a:xfrm>
            <a:off x="474890" y="557439"/>
            <a:ext cx="5168673" cy="830997"/>
          </a:xfrm>
        </p:spPr>
        <p:txBody>
          <a:bodyPr/>
          <a:lstStyle>
            <a:lvl1pPr>
              <a:defRPr>
                <a:solidFill>
                  <a:schemeClr val="accent1"/>
                </a:solidFill>
              </a:defRPr>
            </a:lvl1pPr>
          </a:lstStyle>
          <a:p>
            <a:r>
              <a:rPr lang="en-US" dirty="0"/>
              <a:t>LOREM IPSUM DOLOR SIT</a:t>
            </a:r>
          </a:p>
        </p:txBody>
      </p:sp>
      <p:grpSp>
        <p:nvGrpSpPr>
          <p:cNvPr id="4" name="Group 3">
            <a:extLst>
              <a:ext uri="{FF2B5EF4-FFF2-40B4-BE49-F238E27FC236}">
                <a16:creationId xmlns:a16="http://schemas.microsoft.com/office/drawing/2014/main" id="{A997A8D6-F8BB-45A7-A980-8643A342B7F3}"/>
              </a:ext>
            </a:extLst>
          </p:cNvPr>
          <p:cNvGrpSpPr/>
          <p:nvPr userDrawn="1"/>
        </p:nvGrpSpPr>
        <p:grpSpPr>
          <a:xfrm>
            <a:off x="474890" y="6343487"/>
            <a:ext cx="7843519" cy="415498"/>
            <a:chOff x="1494759" y="6343486"/>
            <a:chExt cx="10025204" cy="415498"/>
          </a:xfrm>
        </p:grpSpPr>
        <p:sp>
          <p:nvSpPr>
            <p:cNvPr id="20" name="Rectangle 19">
              <a:extLst>
                <a:ext uri="{FF2B5EF4-FFF2-40B4-BE49-F238E27FC236}">
                  <a16:creationId xmlns:a16="http://schemas.microsoft.com/office/drawing/2014/main" id="{769B356B-36C1-4D26-BAA7-843BBB51CDFD}"/>
                </a:ext>
                <a:ext uri="{C183D7F6-B498-43B3-948B-1728B52AA6E4}">
                  <adec:decorative xmlns:adec="http://schemas.microsoft.com/office/drawing/2017/decorative" val="1"/>
                </a:ext>
              </a:extLst>
            </p:cNvPr>
            <p:cNvSpPr/>
            <p:nvPr userDrawn="1"/>
          </p:nvSpPr>
          <p:spPr>
            <a:xfrm flipV="1">
              <a:off x="3838371" y="6456458"/>
              <a:ext cx="7681592" cy="498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CF463AFB-7A27-4E58-A0D8-74107830EF67}"/>
                </a:ext>
              </a:extLst>
            </p:cNvPr>
            <p:cNvSpPr txBox="1"/>
            <p:nvPr userDrawn="1"/>
          </p:nvSpPr>
          <p:spPr>
            <a:xfrm>
              <a:off x="1494759" y="6343486"/>
              <a:ext cx="2129084" cy="415498"/>
            </a:xfrm>
            <a:prstGeom prst="rect">
              <a:avLst/>
            </a:prstGeom>
            <a:noFill/>
          </p:spPr>
          <p:txBody>
            <a:bodyPr wrap="square" rtlCol="0">
              <a:spAutoFit/>
            </a:bodyPr>
            <a:lstStyle/>
            <a:p>
              <a:pPr algn="r"/>
              <a:r>
                <a:rPr lang="de-AT" sz="1050" dirty="0">
                  <a:solidFill>
                    <a:schemeClr val="accent1"/>
                  </a:solidFill>
                </a:rPr>
                <a:t>Modul University Vienna</a:t>
              </a:r>
              <a:endParaRPr lang="en-US" sz="1050" dirty="0">
                <a:solidFill>
                  <a:schemeClr val="accent1"/>
                </a:solidFill>
              </a:endParaRPr>
            </a:p>
          </p:txBody>
        </p:sp>
      </p:grpSp>
    </p:spTree>
    <p:extLst>
      <p:ext uri="{BB962C8B-B14F-4D97-AF65-F5344CB8AC3E}">
        <p14:creationId xmlns:p14="http://schemas.microsoft.com/office/powerpoint/2010/main" val="2390381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17BABC-D64F-444A-82AE-0F37656CD830}"/>
              </a:ext>
            </a:extLst>
          </p:cNvPr>
          <p:cNvGrpSpPr/>
          <p:nvPr userDrawn="1"/>
        </p:nvGrpSpPr>
        <p:grpSpPr>
          <a:xfrm>
            <a:off x="474890" y="6343487"/>
            <a:ext cx="8557793" cy="415498"/>
            <a:chOff x="1494759" y="6343486"/>
            <a:chExt cx="10938155" cy="415498"/>
          </a:xfrm>
        </p:grpSpPr>
        <p:sp>
          <p:nvSpPr>
            <p:cNvPr id="8" name="Rectangle 7">
              <a:extLst>
                <a:ext uri="{FF2B5EF4-FFF2-40B4-BE49-F238E27FC236}">
                  <a16:creationId xmlns:a16="http://schemas.microsoft.com/office/drawing/2014/main" id="{845BEE80-809E-43C3-99A2-9DAD7F572F2C}"/>
                </a:ext>
                <a:ext uri="{C183D7F6-B498-43B3-948B-1728B52AA6E4}">
                  <adec:decorative xmlns:adec="http://schemas.microsoft.com/office/drawing/2017/decorative" val="1"/>
                </a:ext>
              </a:extLst>
            </p:cNvPr>
            <p:cNvSpPr/>
            <p:nvPr userDrawn="1"/>
          </p:nvSpPr>
          <p:spPr>
            <a:xfrm flipV="1">
              <a:off x="3838371" y="6460626"/>
              <a:ext cx="8594543" cy="457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extBox 15">
              <a:extLst>
                <a:ext uri="{FF2B5EF4-FFF2-40B4-BE49-F238E27FC236}">
                  <a16:creationId xmlns:a16="http://schemas.microsoft.com/office/drawing/2014/main" id="{CED01426-457F-4069-875E-5134BA7E92A8}"/>
                </a:ext>
              </a:extLst>
            </p:cNvPr>
            <p:cNvSpPr txBox="1"/>
            <p:nvPr userDrawn="1"/>
          </p:nvSpPr>
          <p:spPr>
            <a:xfrm>
              <a:off x="1494759" y="6343486"/>
              <a:ext cx="2129084" cy="415498"/>
            </a:xfrm>
            <a:prstGeom prst="rect">
              <a:avLst/>
            </a:prstGeom>
            <a:noFill/>
          </p:spPr>
          <p:txBody>
            <a:bodyPr wrap="square" rtlCol="0">
              <a:spAutoFit/>
            </a:bodyPr>
            <a:lstStyle/>
            <a:p>
              <a:pPr algn="r"/>
              <a:r>
                <a:rPr lang="de-AT" sz="1050" dirty="0">
                  <a:solidFill>
                    <a:schemeClr val="accent1"/>
                  </a:solidFill>
                </a:rPr>
                <a:t>Modul University Vienna</a:t>
              </a:r>
              <a:endParaRPr lang="en-US" sz="1050" dirty="0">
                <a:solidFill>
                  <a:schemeClr val="accent1"/>
                </a:solidFill>
              </a:endParaRPr>
            </a:p>
          </p:txBody>
        </p:sp>
      </p:grpSp>
    </p:spTree>
    <p:extLst>
      <p:ext uri="{BB962C8B-B14F-4D97-AF65-F5344CB8AC3E}">
        <p14:creationId xmlns:p14="http://schemas.microsoft.com/office/powerpoint/2010/main" val="2313981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3 Content_2 column Vertical">
    <p:bg>
      <p:bgPr>
        <a:solidFill>
          <a:schemeClr val="accent1"/>
        </a:solidFill>
        <a:effectLst/>
      </p:bgPr>
    </p:bg>
    <p:spTree>
      <p:nvGrpSpPr>
        <p:cNvPr id="1" name=""/>
        <p:cNvGrpSpPr/>
        <p:nvPr/>
      </p:nvGrpSpPr>
      <p:grpSpPr>
        <a:xfrm>
          <a:off x="0" y="0"/>
          <a:ext cx="0" cy="0"/>
          <a:chOff x="0" y="0"/>
          <a:chExt cx="0" cy="0"/>
        </a:xfrm>
      </p:grpSpPr>
      <p:sp>
        <p:nvSpPr>
          <p:cNvPr id="10" name="Title 3" descr="Title">
            <a:extLst>
              <a:ext uri="{FF2B5EF4-FFF2-40B4-BE49-F238E27FC236}">
                <a16:creationId xmlns:a16="http://schemas.microsoft.com/office/drawing/2014/main" id="{046A3BCE-ED9D-4034-A2BF-BF7F8D86052C}"/>
              </a:ext>
            </a:extLst>
          </p:cNvPr>
          <p:cNvSpPr>
            <a:spLocks noGrp="1"/>
          </p:cNvSpPr>
          <p:nvPr>
            <p:ph type="title" hasCustomPrompt="1"/>
          </p:nvPr>
        </p:nvSpPr>
        <p:spPr>
          <a:xfrm>
            <a:off x="1987664" y="2786290"/>
            <a:ext cx="5168673" cy="830997"/>
          </a:xfrm>
        </p:spPr>
        <p:txBody>
          <a:bodyPr/>
          <a:lstStyle>
            <a:lvl1pPr>
              <a:defRPr>
                <a:solidFill>
                  <a:schemeClr val="bg1"/>
                </a:solidFill>
              </a:defRPr>
            </a:lvl1pPr>
          </a:lstStyle>
          <a:p>
            <a:r>
              <a:rPr lang="en-US" dirty="0"/>
              <a:t>LOREM IPSUM DOLOR SIT</a:t>
            </a:r>
          </a:p>
        </p:txBody>
      </p:sp>
      <p:sp>
        <p:nvSpPr>
          <p:cNvPr id="3" name="TextBox 2">
            <a:extLst>
              <a:ext uri="{FF2B5EF4-FFF2-40B4-BE49-F238E27FC236}">
                <a16:creationId xmlns:a16="http://schemas.microsoft.com/office/drawing/2014/main" id="{976C455B-84B2-48DC-94A8-C08D368693E4}"/>
              </a:ext>
            </a:extLst>
          </p:cNvPr>
          <p:cNvSpPr txBox="1"/>
          <p:nvPr userDrawn="1"/>
        </p:nvSpPr>
        <p:spPr>
          <a:xfrm>
            <a:off x="285750" y="5961531"/>
            <a:ext cx="2314575" cy="577081"/>
          </a:xfrm>
          <a:prstGeom prst="rect">
            <a:avLst/>
          </a:prstGeom>
          <a:noFill/>
        </p:spPr>
        <p:txBody>
          <a:bodyPr wrap="square" rtlCol="0">
            <a:spAutoFit/>
          </a:bodyPr>
          <a:lstStyle/>
          <a:p>
            <a:pPr rtl="0"/>
            <a:r>
              <a:rPr lang="de-DE" sz="1350" b="0" i="0" u="none" strike="noStrike" kern="1200" baseline="30000" dirty="0">
                <a:solidFill>
                  <a:schemeClr val="bg1"/>
                </a:solidFill>
                <a:latin typeface="+mj-lt"/>
                <a:ea typeface="+mn-ea"/>
                <a:cs typeface="+mn-cs"/>
              </a:rPr>
              <a:t>Modul University Vienna GmbH</a:t>
            </a:r>
          </a:p>
          <a:p>
            <a:pPr rtl="0"/>
            <a:r>
              <a:rPr lang="de-DE" sz="1350" b="0" i="0" u="none" strike="noStrike" kern="1200" baseline="30000" dirty="0">
                <a:solidFill>
                  <a:schemeClr val="bg1"/>
                </a:solidFill>
                <a:latin typeface="+mj-lt"/>
                <a:ea typeface="+mn-ea"/>
                <a:cs typeface="+mn-cs"/>
              </a:rPr>
              <a:t>Am Kahlenberg 1, 1190 Vienna</a:t>
            </a:r>
          </a:p>
          <a:p>
            <a:pPr rtl="0"/>
            <a:r>
              <a:rPr lang="en-US" sz="1350" b="0" i="0" u="none" strike="noStrike" kern="1200" baseline="30000" dirty="0">
                <a:solidFill>
                  <a:schemeClr val="bg1"/>
                </a:solidFill>
                <a:latin typeface="+mj-lt"/>
                <a:ea typeface="+mn-ea"/>
                <a:cs typeface="+mn-cs"/>
              </a:rPr>
              <a:t>www.modul.ac.at</a:t>
            </a:r>
            <a:endParaRPr lang="en-US" sz="1350" dirty="0">
              <a:solidFill>
                <a:schemeClr val="bg1"/>
              </a:solidFill>
              <a:latin typeface="+mj-lt"/>
            </a:endParaRPr>
          </a:p>
        </p:txBody>
      </p:sp>
      <p:pic>
        <p:nvPicPr>
          <p:cNvPr id="4" name="Picture 3" descr="A picture containing graphical user interface&#10;&#10;Description automatically generated">
            <a:extLst>
              <a:ext uri="{FF2B5EF4-FFF2-40B4-BE49-F238E27FC236}">
                <a16:creationId xmlns:a16="http://schemas.microsoft.com/office/drawing/2014/main" id="{0072E224-02B8-40E6-B69B-2A253B76A397}"/>
              </a:ext>
            </a:extLst>
          </p:cNvPr>
          <p:cNvPicPr>
            <a:picLocks noChangeAspect="1"/>
          </p:cNvPicPr>
          <p:nvPr userDrawn="1"/>
        </p:nvPicPr>
        <p:blipFill>
          <a:blip r:embed="rId2"/>
          <a:stretch>
            <a:fillRect/>
          </a:stretch>
        </p:blipFill>
        <p:spPr>
          <a:xfrm>
            <a:off x="365760" y="5104737"/>
            <a:ext cx="1926867" cy="722575"/>
          </a:xfrm>
          <a:prstGeom prst="rect">
            <a:avLst/>
          </a:prstGeom>
        </p:spPr>
      </p:pic>
    </p:spTree>
    <p:extLst>
      <p:ext uri="{BB962C8B-B14F-4D97-AF65-F5344CB8AC3E}">
        <p14:creationId xmlns:p14="http://schemas.microsoft.com/office/powerpoint/2010/main" val="3792317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0A12B-E271-4EC6-BAC8-4F4B9EAED125}"/>
              </a:ext>
            </a:extLst>
          </p:cNvPr>
          <p:cNvSpPr/>
          <p:nvPr userDrawn="1"/>
        </p:nvSpPr>
        <p:spPr>
          <a:xfrm>
            <a:off x="2253086" y="5292954"/>
            <a:ext cx="5318273" cy="1073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8BB7B463-4BD4-45E9-81B1-BC3BC062820B}"/>
              </a:ext>
            </a:extLst>
          </p:cNvPr>
          <p:cNvPicPr>
            <a:picLocks noChangeAspect="1"/>
          </p:cNvPicPr>
          <p:nvPr userDrawn="1"/>
        </p:nvPicPr>
        <p:blipFill>
          <a:blip r:embed="rId2"/>
          <a:stretch>
            <a:fillRect/>
          </a:stretch>
        </p:blipFill>
        <p:spPr>
          <a:xfrm>
            <a:off x="5664235" y="3730636"/>
            <a:ext cx="467497" cy="467497"/>
          </a:xfrm>
          <a:prstGeom prst="rect">
            <a:avLst/>
          </a:prstGeom>
        </p:spPr>
      </p:pic>
      <p:pic>
        <p:nvPicPr>
          <p:cNvPr id="4" name="Picture 3" descr="A close up of a logo&#10;&#10;Description automatically generated">
            <a:extLst>
              <a:ext uri="{FF2B5EF4-FFF2-40B4-BE49-F238E27FC236}">
                <a16:creationId xmlns:a16="http://schemas.microsoft.com/office/drawing/2014/main" id="{891FFDBF-3524-4C67-8469-2330706DEC34}"/>
              </a:ext>
            </a:extLst>
          </p:cNvPr>
          <p:cNvPicPr>
            <a:picLocks noChangeAspect="1"/>
          </p:cNvPicPr>
          <p:nvPr userDrawn="1"/>
        </p:nvPicPr>
        <p:blipFill>
          <a:blip r:embed="rId3"/>
          <a:stretch>
            <a:fillRect/>
          </a:stretch>
        </p:blipFill>
        <p:spPr>
          <a:xfrm>
            <a:off x="3107635" y="5620375"/>
            <a:ext cx="420143" cy="434884"/>
          </a:xfrm>
          <a:prstGeom prst="rect">
            <a:avLst/>
          </a:prstGeom>
        </p:spPr>
      </p:pic>
      <p:pic>
        <p:nvPicPr>
          <p:cNvPr id="5" name="Picture 4" descr="A drawing of a face&#10;&#10;Description automatically generated">
            <a:extLst>
              <a:ext uri="{FF2B5EF4-FFF2-40B4-BE49-F238E27FC236}">
                <a16:creationId xmlns:a16="http://schemas.microsoft.com/office/drawing/2014/main" id="{B3574A46-5328-4E00-94A5-CCEB878A8DDB}"/>
              </a:ext>
            </a:extLst>
          </p:cNvPr>
          <p:cNvPicPr>
            <a:picLocks noChangeAspect="1"/>
          </p:cNvPicPr>
          <p:nvPr userDrawn="1"/>
        </p:nvPicPr>
        <p:blipFill>
          <a:blip r:embed="rId4"/>
          <a:stretch>
            <a:fillRect/>
          </a:stretch>
        </p:blipFill>
        <p:spPr>
          <a:xfrm>
            <a:off x="5384556" y="3091856"/>
            <a:ext cx="468829" cy="467545"/>
          </a:xfrm>
          <a:prstGeom prst="rect">
            <a:avLst/>
          </a:prstGeom>
        </p:spPr>
      </p:pic>
      <p:pic>
        <p:nvPicPr>
          <p:cNvPr id="6" name="Picture 5" descr="A picture containing drawing, clock&#10;&#10;Description automatically generated">
            <a:extLst>
              <a:ext uri="{FF2B5EF4-FFF2-40B4-BE49-F238E27FC236}">
                <a16:creationId xmlns:a16="http://schemas.microsoft.com/office/drawing/2014/main" id="{A23EEF94-044A-483C-9F2B-293B95A46C2A}"/>
              </a:ext>
            </a:extLst>
          </p:cNvPr>
          <p:cNvPicPr>
            <a:picLocks noChangeAspect="1"/>
          </p:cNvPicPr>
          <p:nvPr userDrawn="1"/>
        </p:nvPicPr>
        <p:blipFill>
          <a:blip r:embed="rId5"/>
          <a:stretch>
            <a:fillRect/>
          </a:stretch>
        </p:blipFill>
        <p:spPr>
          <a:xfrm>
            <a:off x="4652489" y="1189092"/>
            <a:ext cx="468829" cy="468829"/>
          </a:xfrm>
          <a:prstGeom prst="rect">
            <a:avLst/>
          </a:prstGeom>
        </p:spPr>
      </p:pic>
      <p:pic>
        <p:nvPicPr>
          <p:cNvPr id="7" name="Picture 6" descr="A close up of a sign&#10;&#10;Description automatically generated">
            <a:extLst>
              <a:ext uri="{FF2B5EF4-FFF2-40B4-BE49-F238E27FC236}">
                <a16:creationId xmlns:a16="http://schemas.microsoft.com/office/drawing/2014/main" id="{89C3C96A-E1B0-4EAF-9E39-924060D8B306}"/>
              </a:ext>
            </a:extLst>
          </p:cNvPr>
          <p:cNvPicPr>
            <a:picLocks noChangeAspect="1"/>
          </p:cNvPicPr>
          <p:nvPr userDrawn="1"/>
        </p:nvPicPr>
        <p:blipFill>
          <a:blip r:embed="rId6"/>
          <a:stretch>
            <a:fillRect/>
          </a:stretch>
        </p:blipFill>
        <p:spPr>
          <a:xfrm>
            <a:off x="4421887" y="1917317"/>
            <a:ext cx="468829" cy="467497"/>
          </a:xfrm>
          <a:prstGeom prst="rect">
            <a:avLst/>
          </a:prstGeom>
        </p:spPr>
      </p:pic>
      <p:pic>
        <p:nvPicPr>
          <p:cNvPr id="8" name="Picture 7" descr="A drawing of a cartoon character&#10;&#10;Description automatically generated">
            <a:extLst>
              <a:ext uri="{FF2B5EF4-FFF2-40B4-BE49-F238E27FC236}">
                <a16:creationId xmlns:a16="http://schemas.microsoft.com/office/drawing/2014/main" id="{B992EB0C-46A0-47A1-ADC7-0A1CDC11EA37}"/>
              </a:ext>
            </a:extLst>
          </p:cNvPr>
          <p:cNvPicPr>
            <a:picLocks noChangeAspect="1"/>
          </p:cNvPicPr>
          <p:nvPr userDrawn="1"/>
        </p:nvPicPr>
        <p:blipFill>
          <a:blip r:embed="rId7"/>
          <a:stretch>
            <a:fillRect/>
          </a:stretch>
        </p:blipFill>
        <p:spPr>
          <a:xfrm>
            <a:off x="6107901" y="1217377"/>
            <a:ext cx="428983" cy="4289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9F6FEC7-04D7-4609-BDCA-7D1FBEE7DBFF}"/>
              </a:ext>
            </a:extLst>
          </p:cNvPr>
          <p:cNvPicPr>
            <a:picLocks noChangeAspect="1"/>
          </p:cNvPicPr>
          <p:nvPr userDrawn="1"/>
        </p:nvPicPr>
        <p:blipFill>
          <a:blip r:embed="rId8"/>
          <a:stretch>
            <a:fillRect/>
          </a:stretch>
        </p:blipFill>
        <p:spPr>
          <a:xfrm>
            <a:off x="7387835" y="1657921"/>
            <a:ext cx="505698" cy="505698"/>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A47B5239-255D-4C76-84B1-B74A03D9A3DA}"/>
              </a:ext>
            </a:extLst>
          </p:cNvPr>
          <p:cNvPicPr>
            <a:picLocks noChangeAspect="1"/>
          </p:cNvPicPr>
          <p:nvPr userDrawn="1"/>
        </p:nvPicPr>
        <p:blipFill>
          <a:blip r:embed="rId9"/>
          <a:stretch>
            <a:fillRect/>
          </a:stretch>
        </p:blipFill>
        <p:spPr>
          <a:xfrm>
            <a:off x="5244742" y="1568670"/>
            <a:ext cx="638756" cy="638756"/>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53CCBCF1-23A3-43EF-8663-8D5D164C9593}"/>
              </a:ext>
            </a:extLst>
          </p:cNvPr>
          <p:cNvPicPr>
            <a:picLocks noChangeAspect="1"/>
          </p:cNvPicPr>
          <p:nvPr userDrawn="1"/>
        </p:nvPicPr>
        <p:blipFill>
          <a:blip r:embed="rId10"/>
          <a:stretch>
            <a:fillRect/>
          </a:stretch>
        </p:blipFill>
        <p:spPr>
          <a:xfrm>
            <a:off x="6721742" y="3757672"/>
            <a:ext cx="567319" cy="567319"/>
          </a:xfrm>
          <a:prstGeom prst="rect">
            <a:avLst/>
          </a:prstGeom>
        </p:spPr>
      </p:pic>
      <p:pic>
        <p:nvPicPr>
          <p:cNvPr id="12" name="Picture 11" descr="A close up of a logo&#10;&#10;Description automatically generated">
            <a:extLst>
              <a:ext uri="{FF2B5EF4-FFF2-40B4-BE49-F238E27FC236}">
                <a16:creationId xmlns:a16="http://schemas.microsoft.com/office/drawing/2014/main" id="{ED6C1686-C2EC-4F30-BC81-48C85CD69FD7}"/>
              </a:ext>
            </a:extLst>
          </p:cNvPr>
          <p:cNvPicPr>
            <a:picLocks noChangeAspect="1"/>
          </p:cNvPicPr>
          <p:nvPr userDrawn="1"/>
        </p:nvPicPr>
        <p:blipFill>
          <a:blip r:embed="rId11"/>
          <a:stretch>
            <a:fillRect/>
          </a:stretch>
        </p:blipFill>
        <p:spPr>
          <a:xfrm>
            <a:off x="3823637" y="5606811"/>
            <a:ext cx="423857" cy="403498"/>
          </a:xfrm>
          <a:prstGeom prst="rect">
            <a:avLst/>
          </a:prstGeom>
        </p:spPr>
      </p:pic>
      <p:pic>
        <p:nvPicPr>
          <p:cNvPr id="13" name="Picture 12" descr="A picture containing graphics, drawing&#10;&#10;Description automatically generated">
            <a:extLst>
              <a:ext uri="{FF2B5EF4-FFF2-40B4-BE49-F238E27FC236}">
                <a16:creationId xmlns:a16="http://schemas.microsoft.com/office/drawing/2014/main" id="{AEA4232F-9AFF-4B08-988C-B0B18FD72F43}"/>
              </a:ext>
            </a:extLst>
          </p:cNvPr>
          <p:cNvPicPr>
            <a:picLocks noChangeAspect="1"/>
          </p:cNvPicPr>
          <p:nvPr userDrawn="1"/>
        </p:nvPicPr>
        <p:blipFill>
          <a:blip r:embed="rId12"/>
          <a:stretch>
            <a:fillRect/>
          </a:stretch>
        </p:blipFill>
        <p:spPr>
          <a:xfrm>
            <a:off x="5755074" y="2476073"/>
            <a:ext cx="567319" cy="567319"/>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448AC07B-F783-4159-A570-E902F4C942C2}"/>
              </a:ext>
            </a:extLst>
          </p:cNvPr>
          <p:cNvPicPr>
            <a:picLocks noChangeAspect="1"/>
          </p:cNvPicPr>
          <p:nvPr userDrawn="1"/>
        </p:nvPicPr>
        <p:blipFill>
          <a:blip r:embed="rId13"/>
          <a:stretch>
            <a:fillRect/>
          </a:stretch>
        </p:blipFill>
        <p:spPr>
          <a:xfrm>
            <a:off x="8132756" y="1181436"/>
            <a:ext cx="556247" cy="556247"/>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B5FB82CF-5204-419A-93E7-4F7361ECD7CD}"/>
              </a:ext>
            </a:extLst>
          </p:cNvPr>
          <p:cNvPicPr>
            <a:picLocks noChangeAspect="1"/>
          </p:cNvPicPr>
          <p:nvPr userDrawn="1"/>
        </p:nvPicPr>
        <p:blipFill>
          <a:blip r:embed="rId14"/>
          <a:stretch>
            <a:fillRect/>
          </a:stretch>
        </p:blipFill>
        <p:spPr>
          <a:xfrm>
            <a:off x="4916246" y="2416523"/>
            <a:ext cx="581150" cy="581150"/>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1474591E-090F-49E5-B696-352B71A73281}"/>
              </a:ext>
            </a:extLst>
          </p:cNvPr>
          <p:cNvPicPr>
            <a:picLocks noChangeAspect="1"/>
          </p:cNvPicPr>
          <p:nvPr userDrawn="1"/>
        </p:nvPicPr>
        <p:blipFill>
          <a:blip r:embed="rId15"/>
          <a:stretch>
            <a:fillRect/>
          </a:stretch>
        </p:blipFill>
        <p:spPr>
          <a:xfrm>
            <a:off x="7664585" y="3750757"/>
            <a:ext cx="466209" cy="464137"/>
          </a:xfrm>
          <a:prstGeom prst="rect">
            <a:avLst/>
          </a:prstGeom>
        </p:spPr>
      </p:pic>
      <p:pic>
        <p:nvPicPr>
          <p:cNvPr id="17" name="Picture 16" descr="A close up of a logo&#10;&#10;Description automatically generated">
            <a:extLst>
              <a:ext uri="{FF2B5EF4-FFF2-40B4-BE49-F238E27FC236}">
                <a16:creationId xmlns:a16="http://schemas.microsoft.com/office/drawing/2014/main" id="{7FF591DE-F1AF-46D3-B340-DC64CAA78873}"/>
              </a:ext>
            </a:extLst>
          </p:cNvPr>
          <p:cNvPicPr>
            <a:picLocks noChangeAspect="1"/>
          </p:cNvPicPr>
          <p:nvPr userDrawn="1"/>
        </p:nvPicPr>
        <p:blipFill>
          <a:blip r:embed="rId16"/>
          <a:stretch>
            <a:fillRect/>
          </a:stretch>
        </p:blipFill>
        <p:spPr>
          <a:xfrm>
            <a:off x="4487484" y="5523408"/>
            <a:ext cx="537876" cy="486901"/>
          </a:xfrm>
          <a:prstGeom prst="rect">
            <a:avLst/>
          </a:prstGeom>
          <a:ln>
            <a:noFill/>
          </a:ln>
        </p:spPr>
      </p:pic>
      <p:pic>
        <p:nvPicPr>
          <p:cNvPr id="18" name="Picture 17" descr="A picture containing drawing&#10;&#10;Description automatically generated">
            <a:extLst>
              <a:ext uri="{FF2B5EF4-FFF2-40B4-BE49-F238E27FC236}">
                <a16:creationId xmlns:a16="http://schemas.microsoft.com/office/drawing/2014/main" id="{677BED5A-9453-4CAC-B6DE-ACFA9BA7D55A}"/>
              </a:ext>
            </a:extLst>
          </p:cNvPr>
          <p:cNvPicPr>
            <a:picLocks noChangeAspect="1"/>
          </p:cNvPicPr>
          <p:nvPr userDrawn="1"/>
        </p:nvPicPr>
        <p:blipFill>
          <a:blip r:embed="rId17"/>
          <a:stretch>
            <a:fillRect/>
          </a:stretch>
        </p:blipFill>
        <p:spPr>
          <a:xfrm>
            <a:off x="6600830" y="2723032"/>
            <a:ext cx="787005" cy="789197"/>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96D87D27-F769-4D1F-AAC9-AE7D77E734C4}"/>
              </a:ext>
            </a:extLst>
          </p:cNvPr>
          <p:cNvPicPr>
            <a:picLocks noChangeAspect="1"/>
          </p:cNvPicPr>
          <p:nvPr userDrawn="1"/>
        </p:nvPicPr>
        <p:blipFill>
          <a:blip r:embed="rId18"/>
          <a:stretch>
            <a:fillRect/>
          </a:stretch>
        </p:blipFill>
        <p:spPr>
          <a:xfrm>
            <a:off x="6374517" y="1737683"/>
            <a:ext cx="774095" cy="772079"/>
          </a:xfrm>
          <a:prstGeom prst="rect">
            <a:avLst/>
          </a:prstGeom>
        </p:spPr>
      </p:pic>
      <p:pic>
        <p:nvPicPr>
          <p:cNvPr id="20" name="Picture 19" descr="A close up of a sign&#10;&#10;Description automatically generated">
            <a:extLst>
              <a:ext uri="{FF2B5EF4-FFF2-40B4-BE49-F238E27FC236}">
                <a16:creationId xmlns:a16="http://schemas.microsoft.com/office/drawing/2014/main" id="{7CE50970-258D-445E-A659-68B073CB3953}"/>
              </a:ext>
            </a:extLst>
          </p:cNvPr>
          <p:cNvPicPr>
            <a:picLocks noChangeAspect="1"/>
          </p:cNvPicPr>
          <p:nvPr userDrawn="1"/>
        </p:nvPicPr>
        <p:blipFill>
          <a:blip r:embed="rId19"/>
          <a:stretch>
            <a:fillRect/>
          </a:stretch>
        </p:blipFill>
        <p:spPr>
          <a:xfrm>
            <a:off x="7572508" y="2384814"/>
            <a:ext cx="526976" cy="526976"/>
          </a:xfrm>
          <a:prstGeom prst="rect">
            <a:avLst/>
          </a:prstGeom>
        </p:spPr>
      </p:pic>
      <p:pic>
        <p:nvPicPr>
          <p:cNvPr id="21" name="Picture 20" descr="A close up of a logo&#10;&#10;Description automatically generated">
            <a:extLst>
              <a:ext uri="{FF2B5EF4-FFF2-40B4-BE49-F238E27FC236}">
                <a16:creationId xmlns:a16="http://schemas.microsoft.com/office/drawing/2014/main" id="{90A7DC26-8EE0-4042-BC1B-8A7C4BE92AAE}"/>
              </a:ext>
            </a:extLst>
          </p:cNvPr>
          <p:cNvPicPr>
            <a:picLocks noChangeAspect="1"/>
          </p:cNvPicPr>
          <p:nvPr userDrawn="1"/>
        </p:nvPicPr>
        <p:blipFill>
          <a:blip r:embed="rId20"/>
          <a:stretch>
            <a:fillRect/>
          </a:stretch>
        </p:blipFill>
        <p:spPr>
          <a:xfrm>
            <a:off x="5303797" y="5637461"/>
            <a:ext cx="600308" cy="415597"/>
          </a:xfrm>
          <a:prstGeom prst="rect">
            <a:avLst/>
          </a:prstGeom>
          <a:ln>
            <a:noFill/>
          </a:ln>
        </p:spPr>
      </p:pic>
      <p:pic>
        <p:nvPicPr>
          <p:cNvPr id="22" name="Picture 21" descr="A picture containing drawing&#10;&#10;Description automatically generated">
            <a:extLst>
              <a:ext uri="{FF2B5EF4-FFF2-40B4-BE49-F238E27FC236}">
                <a16:creationId xmlns:a16="http://schemas.microsoft.com/office/drawing/2014/main" id="{AD95774A-F520-4E25-9DE3-FF2AAA7B61E2}"/>
              </a:ext>
            </a:extLst>
          </p:cNvPr>
          <p:cNvPicPr>
            <a:picLocks noChangeAspect="1"/>
          </p:cNvPicPr>
          <p:nvPr userDrawn="1"/>
        </p:nvPicPr>
        <p:blipFill>
          <a:blip r:embed="rId21"/>
          <a:stretch>
            <a:fillRect/>
          </a:stretch>
        </p:blipFill>
        <p:spPr>
          <a:xfrm>
            <a:off x="4835436" y="3691282"/>
            <a:ext cx="624385" cy="624385"/>
          </a:xfrm>
          <a:prstGeom prst="rect">
            <a:avLst/>
          </a:prstGeom>
        </p:spPr>
      </p:pic>
      <p:pic>
        <p:nvPicPr>
          <p:cNvPr id="23" name="Picture 22" descr="A close up of a logo&#10;&#10;Description automatically generated">
            <a:extLst>
              <a:ext uri="{FF2B5EF4-FFF2-40B4-BE49-F238E27FC236}">
                <a16:creationId xmlns:a16="http://schemas.microsoft.com/office/drawing/2014/main" id="{6990B616-6DAB-4BD6-B39D-92E59FDCFA7C}"/>
              </a:ext>
            </a:extLst>
          </p:cNvPr>
          <p:cNvPicPr>
            <a:picLocks noChangeAspect="1"/>
          </p:cNvPicPr>
          <p:nvPr userDrawn="1"/>
        </p:nvPicPr>
        <p:blipFill>
          <a:blip r:embed="rId22"/>
          <a:stretch>
            <a:fillRect/>
          </a:stretch>
        </p:blipFill>
        <p:spPr>
          <a:xfrm>
            <a:off x="6186518" y="5582307"/>
            <a:ext cx="332772" cy="420638"/>
          </a:xfrm>
          <a:prstGeom prst="rect">
            <a:avLst/>
          </a:prstGeom>
          <a:ln>
            <a:noFill/>
          </a:ln>
        </p:spPr>
      </p:pic>
      <p:pic>
        <p:nvPicPr>
          <p:cNvPr id="24" name="Picture 23" descr="A close up of a logo&#10;&#10;Description automatically generated">
            <a:extLst>
              <a:ext uri="{FF2B5EF4-FFF2-40B4-BE49-F238E27FC236}">
                <a16:creationId xmlns:a16="http://schemas.microsoft.com/office/drawing/2014/main" id="{DE866543-E3AE-4CB4-9C0F-3128951C87ED}"/>
              </a:ext>
            </a:extLst>
          </p:cNvPr>
          <p:cNvPicPr>
            <a:picLocks noChangeAspect="1"/>
          </p:cNvPicPr>
          <p:nvPr userDrawn="1"/>
        </p:nvPicPr>
        <p:blipFill>
          <a:blip r:embed="rId23"/>
          <a:stretch>
            <a:fillRect/>
          </a:stretch>
        </p:blipFill>
        <p:spPr>
          <a:xfrm>
            <a:off x="6721742" y="5590506"/>
            <a:ext cx="492694" cy="492694"/>
          </a:xfrm>
          <a:prstGeom prst="rect">
            <a:avLst/>
          </a:prstGeom>
          <a:ln>
            <a:noFill/>
          </a:ln>
        </p:spPr>
      </p:pic>
      <p:pic>
        <p:nvPicPr>
          <p:cNvPr id="25" name="Picture 24" descr="A close up of a logo&#10;&#10;Description automatically generated">
            <a:extLst>
              <a:ext uri="{FF2B5EF4-FFF2-40B4-BE49-F238E27FC236}">
                <a16:creationId xmlns:a16="http://schemas.microsoft.com/office/drawing/2014/main" id="{D9FDD61E-4D5B-4804-83AF-6C81B3DF90DD}"/>
              </a:ext>
            </a:extLst>
          </p:cNvPr>
          <p:cNvPicPr>
            <a:picLocks noChangeAspect="1"/>
          </p:cNvPicPr>
          <p:nvPr userDrawn="1"/>
        </p:nvPicPr>
        <p:blipFill>
          <a:blip r:embed="rId24"/>
          <a:stretch>
            <a:fillRect/>
          </a:stretch>
        </p:blipFill>
        <p:spPr>
          <a:xfrm>
            <a:off x="2511784" y="5438697"/>
            <a:ext cx="393399" cy="564248"/>
          </a:xfrm>
          <a:prstGeom prst="rect">
            <a:avLst/>
          </a:prstGeom>
          <a:ln>
            <a:noFill/>
          </a:ln>
        </p:spPr>
      </p:pic>
      <p:sp>
        <p:nvSpPr>
          <p:cNvPr id="26" name="Title 4">
            <a:extLst>
              <a:ext uri="{FF2B5EF4-FFF2-40B4-BE49-F238E27FC236}">
                <a16:creationId xmlns:a16="http://schemas.microsoft.com/office/drawing/2014/main" id="{E24117DE-F788-4069-9BA0-932E1B4AE2CD}"/>
              </a:ext>
            </a:extLst>
          </p:cNvPr>
          <p:cNvSpPr txBox="1">
            <a:spLocks/>
          </p:cNvSpPr>
          <p:nvPr userDrawn="1"/>
        </p:nvSpPr>
        <p:spPr>
          <a:xfrm>
            <a:off x="690275" y="101184"/>
            <a:ext cx="3594376" cy="2021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dirty="0"/>
              <a:t>Use Icons</a:t>
            </a:r>
          </a:p>
          <a:p>
            <a:r>
              <a:rPr lang="de-AT" dirty="0"/>
              <a:t>And Images</a:t>
            </a:r>
            <a:endParaRPr lang="en-US" dirty="0"/>
          </a:p>
        </p:txBody>
      </p:sp>
      <p:pic>
        <p:nvPicPr>
          <p:cNvPr id="27" name="Picture 26" descr="A person sitting at a beach&#10;&#10;Description automatically generated">
            <a:extLst>
              <a:ext uri="{FF2B5EF4-FFF2-40B4-BE49-F238E27FC236}">
                <a16:creationId xmlns:a16="http://schemas.microsoft.com/office/drawing/2014/main" id="{70E315FC-F1D4-4E0D-81FE-06F451A0B619}"/>
              </a:ext>
            </a:extLst>
          </p:cNvPr>
          <p:cNvPicPr>
            <a:picLocks noChangeAspect="1"/>
          </p:cNvPicPr>
          <p:nvPr userDrawn="1"/>
        </p:nvPicPr>
        <p:blipFill>
          <a:blip r:embed="rId25"/>
          <a:stretch>
            <a:fillRect/>
          </a:stretch>
        </p:blipFill>
        <p:spPr>
          <a:xfrm>
            <a:off x="345252" y="2182593"/>
            <a:ext cx="3324169" cy="2412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390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01843"/>
            <a:ext cx="7886700" cy="1325563"/>
          </a:xfrm>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a:xfrm>
            <a:off x="628650" y="2062343"/>
            <a:ext cx="7886700" cy="4351338"/>
          </a:xfr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9ACF4A91-0071-4642-860B-A989AF433DCB}"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04 Content_1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795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01843"/>
            <a:ext cx="7886700" cy="1325563"/>
          </a:xfrm>
        </p:spPr>
        <p:txBody>
          <a:bodyPr/>
          <a:lstStyle>
            <a:lvl1pPr>
              <a:defRPr>
                <a:latin typeface="+mj-lt"/>
              </a:defRPr>
            </a:lvl1pPr>
          </a:lstStyle>
          <a:p>
            <a:r>
              <a:rPr lang="en-US" dirty="0"/>
              <a:t>Click to edit Master title style</a:t>
            </a:r>
          </a:p>
        </p:txBody>
      </p:sp>
      <p:sp>
        <p:nvSpPr>
          <p:cNvPr id="3" name="Content Placeholder 2"/>
          <p:cNvSpPr>
            <a:spLocks noGrp="1"/>
          </p:cNvSpPr>
          <p:nvPr>
            <p:ph sz="half" idx="1"/>
          </p:nvPr>
        </p:nvSpPr>
        <p:spPr>
          <a:xfrm>
            <a:off x="628650" y="2062343"/>
            <a:ext cx="3867150" cy="4351338"/>
          </a:xfrm>
        </p:spPr>
        <p:txBody>
          <a:bodyPr/>
          <a:lstStyle>
            <a:lvl1pPr>
              <a:defRPr baseline="0">
                <a:latin typeface="Source Sans Pro" panose="020B0503030403020204" pitchFamily="34" charset="0"/>
              </a:defRPr>
            </a:lvl1pPr>
            <a:lvl2pPr>
              <a:defRPr baseline="0">
                <a:latin typeface="Source Sans Pro" panose="020B0503030403020204" pitchFamily="34" charset="0"/>
              </a:defRPr>
            </a:lvl2pPr>
            <a:lvl3pPr>
              <a:defRPr baseline="0">
                <a:latin typeface="Source Sans Pro" panose="020B0503030403020204" pitchFamily="34" charset="0"/>
              </a:defRPr>
            </a:lvl3pPr>
            <a:lvl4pPr>
              <a:defRPr baseline="0">
                <a:latin typeface="Source Sans Pro" panose="020B0503030403020204" pitchFamily="34" charset="0"/>
              </a:defRPr>
            </a:lvl4pPr>
            <a:lvl5pPr>
              <a:defRPr baseline="0">
                <a:latin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62343"/>
            <a:ext cx="3867150" cy="4351338"/>
          </a:xfr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AE62D173-63EA-420C-9A81-CBBFD46D87E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589143"/>
            <a:ext cx="7886700" cy="1325563"/>
          </a:xfrm>
        </p:spPr>
        <p:txBody>
          <a:bodyPr/>
          <a:lstStyle>
            <a:lvl1pPr>
              <a:defRPr>
                <a:latin typeface="Source Sans Pro Light" panose="020B0403030403020204" pitchFamily="34" charset="0"/>
              </a:defRPr>
            </a:lvl1pPr>
          </a:lstStyle>
          <a:p>
            <a:r>
              <a:rPr lang="en-US" dirty="0"/>
              <a:t>Click to edit Master title style</a:t>
            </a:r>
          </a:p>
        </p:txBody>
      </p:sp>
      <p:sp>
        <p:nvSpPr>
          <p:cNvPr id="3" name="Text Placeholder 2"/>
          <p:cNvSpPr>
            <a:spLocks noGrp="1"/>
          </p:cNvSpPr>
          <p:nvPr>
            <p:ph type="body" idx="1"/>
          </p:nvPr>
        </p:nvSpPr>
        <p:spPr>
          <a:xfrm>
            <a:off x="630238" y="1905181"/>
            <a:ext cx="3868737" cy="823912"/>
          </a:xfrm>
        </p:spPr>
        <p:txBody>
          <a:bodyPr anchor="b"/>
          <a:lstStyle>
            <a:lvl1pPr marL="0" indent="0">
              <a:buNone/>
              <a:defRPr sz="2400" b="1">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2729093"/>
            <a:ext cx="386873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90518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729093"/>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37D3BA56-F6DA-4930-A514-1205CEF6C14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591549"/>
            <a:ext cx="7886700" cy="1325563"/>
          </a:xfrm>
        </p:spPr>
        <p:txBody>
          <a:bodyPr/>
          <a:lstStyle>
            <a:lvl1pPr>
              <a:defRPr>
                <a:latin typeface="Source Sans Pro Light" panose="020B0403030403020204" pitchFamily="34" charset="0"/>
              </a:defRPr>
            </a:lvl1pPr>
          </a:lstStyle>
          <a:p>
            <a:r>
              <a:rPr lang="en-US" dirty="0"/>
              <a:t>Click to edit Master title style</a:t>
            </a:r>
          </a:p>
        </p:txBody>
      </p:sp>
      <p:sp>
        <p:nvSpPr>
          <p:cNvPr id="3"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947A7560-7903-48B1-9B35-F7C1B217E42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1FD371A3-8149-44BE-8588-4F7BF4ED0F2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atin typeface="Source Sans Pro Light" panose="020B0403030403020204" pitchFamily="34" charset="0"/>
              </a:defRPr>
            </a:lvl1pPr>
          </a:lstStyle>
          <a:p>
            <a:r>
              <a:rPr lang="en-US" dirty="0"/>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ADE873D2-6DF5-4D7F-A86C-8A8F5FE6897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atin typeface="Source Sans Pro Light" panose="020B0403030403020204" pitchFamily="34" charset="0"/>
              </a:defRPr>
            </a:lvl1pPr>
          </a:lstStyle>
          <a:p>
            <a:r>
              <a:rPr lang="en-US" dirty="0"/>
              <a:t>Click to edit Master title style</a:t>
            </a:r>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6BCC8CDC-8AC1-4A4B-B860-FE852D5E04B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601843"/>
            <a:ext cx="7886700" cy="1325563"/>
          </a:xfrm>
        </p:spPr>
        <p:txBody>
          <a:bodyPr/>
          <a:lstStyle>
            <a:lvl1pPr>
              <a:defRPr>
                <a:latin typeface="Source Sans Pro Light" panose="020B0403030403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2062343"/>
            <a:ext cx="7886700" cy="4351338"/>
          </a:xfrm>
        </p:spPr>
        <p:txBody>
          <a:bodyPr vert="eaVert"/>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CB49CBD5-5235-4753-8C53-5A069688541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Source Sans Pro" pitchFamily="34" charset="0"/>
              </a:defRPr>
            </a:lvl1pPr>
          </a:lstStyle>
          <a:p>
            <a:fld id="{82ACEB7B-BE0A-4766-90F0-44D22B96C5C9}" type="datetime1">
              <a:rPr lang="en-US"/>
              <a:pPr/>
              <a:t>4/3/2024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Source Sans Pro" pitchFamily="34" charset="0"/>
              </a:defRPr>
            </a:lvl1pPr>
          </a:lstStyle>
          <a:p>
            <a:endParaRPr lang="ru-R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Source Sans Pro" pitchFamily="34" charset="0"/>
              </a:defRPr>
            </a:lvl1pPr>
          </a:lstStyle>
          <a:p>
            <a:fld id="{323AC580-130B-4954-9857-BF9D320DF5DE}" type="slidenum">
              <a:rPr lang="en-US"/>
              <a:pPr/>
              <a:t>‹#›</a:t>
            </a:fld>
            <a:endParaRPr lang="en-US"/>
          </a:p>
        </p:txBody>
      </p:sp>
      <p:pic>
        <p:nvPicPr>
          <p:cNvPr id="1031" name="Picture 6"/>
          <p:cNvPicPr>
            <a:picLocks noChangeAspect="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Source Sans Pro Light"/>
        </a:defRPr>
      </a:lvl2pPr>
      <a:lvl3pPr algn="l" rtl="0" fontAlgn="base">
        <a:lnSpc>
          <a:spcPct val="90000"/>
        </a:lnSpc>
        <a:spcBef>
          <a:spcPct val="0"/>
        </a:spcBef>
        <a:spcAft>
          <a:spcPct val="0"/>
        </a:spcAft>
        <a:defRPr sz="4400">
          <a:solidFill>
            <a:schemeClr val="tx1"/>
          </a:solidFill>
          <a:latin typeface="Source Sans Pro Light"/>
        </a:defRPr>
      </a:lvl3pPr>
      <a:lvl4pPr algn="l" rtl="0" fontAlgn="base">
        <a:lnSpc>
          <a:spcPct val="90000"/>
        </a:lnSpc>
        <a:spcBef>
          <a:spcPct val="0"/>
        </a:spcBef>
        <a:spcAft>
          <a:spcPct val="0"/>
        </a:spcAft>
        <a:defRPr sz="4400">
          <a:solidFill>
            <a:schemeClr val="tx1"/>
          </a:solidFill>
          <a:latin typeface="Source Sans Pro Light"/>
        </a:defRPr>
      </a:lvl4pPr>
      <a:lvl5pPr algn="l" rtl="0" fontAlgn="base">
        <a:lnSpc>
          <a:spcPct val="90000"/>
        </a:lnSpc>
        <a:spcBef>
          <a:spcPct val="0"/>
        </a:spcBef>
        <a:spcAft>
          <a:spcPct val="0"/>
        </a:spcAft>
        <a:defRPr sz="4400">
          <a:solidFill>
            <a:schemeClr val="tx1"/>
          </a:solidFill>
          <a:latin typeface="Source Sans Pro Light"/>
        </a:defRPr>
      </a:lvl5pPr>
      <a:lvl6pPr marL="457200" algn="l" rtl="0" fontAlgn="base">
        <a:lnSpc>
          <a:spcPct val="90000"/>
        </a:lnSpc>
        <a:spcBef>
          <a:spcPct val="0"/>
        </a:spcBef>
        <a:spcAft>
          <a:spcPct val="0"/>
        </a:spcAft>
        <a:defRPr sz="4400">
          <a:solidFill>
            <a:schemeClr val="tx1"/>
          </a:solidFill>
          <a:latin typeface="Source Sans Pro Light"/>
        </a:defRPr>
      </a:lvl6pPr>
      <a:lvl7pPr marL="914400" algn="l" rtl="0" fontAlgn="base">
        <a:lnSpc>
          <a:spcPct val="90000"/>
        </a:lnSpc>
        <a:spcBef>
          <a:spcPct val="0"/>
        </a:spcBef>
        <a:spcAft>
          <a:spcPct val="0"/>
        </a:spcAft>
        <a:defRPr sz="4400">
          <a:solidFill>
            <a:schemeClr val="tx1"/>
          </a:solidFill>
          <a:latin typeface="Source Sans Pro Light"/>
        </a:defRPr>
      </a:lvl7pPr>
      <a:lvl8pPr marL="1371600" algn="l" rtl="0" fontAlgn="base">
        <a:lnSpc>
          <a:spcPct val="90000"/>
        </a:lnSpc>
        <a:spcBef>
          <a:spcPct val="0"/>
        </a:spcBef>
        <a:spcAft>
          <a:spcPct val="0"/>
        </a:spcAft>
        <a:defRPr sz="4400">
          <a:solidFill>
            <a:schemeClr val="tx1"/>
          </a:solidFill>
          <a:latin typeface="Source Sans Pro Light"/>
        </a:defRPr>
      </a:lvl8pPr>
      <a:lvl9pPr marL="1828800" algn="l" rtl="0" fontAlgn="base">
        <a:lnSpc>
          <a:spcPct val="90000"/>
        </a:lnSpc>
        <a:spcBef>
          <a:spcPct val="0"/>
        </a:spcBef>
        <a:spcAft>
          <a:spcPct val="0"/>
        </a:spcAft>
        <a:defRPr sz="4400">
          <a:solidFill>
            <a:schemeClr val="tx1"/>
          </a:solidFill>
          <a:latin typeface="Source Sans Pro Light"/>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8318407" y="6189346"/>
            <a:ext cx="450731" cy="395243"/>
          </a:xfrm>
          <a:prstGeom prst="rect">
            <a:avLst/>
          </a:prstGeom>
        </p:spPr>
        <p:txBody>
          <a:bodyPr vert="horz" lIns="0" tIns="0" rIns="0" bIns="0" rtlCol="0" anchor="ctr"/>
          <a:lstStyle>
            <a:lvl1pPr>
              <a:defRPr lang="en-GB" sz="900" smtClean="0">
                <a:solidFill>
                  <a:schemeClr val="tx1"/>
                </a:solidFill>
              </a:defRPr>
            </a:lvl1pPr>
          </a:lstStyle>
          <a:p>
            <a:pPr algn="ctr"/>
            <a:fld id="{817179DE-9BF3-494C-804F-0C7C90AC8700}" type="slidenum">
              <a:rPr lang="en-US" noProof="0" smtClean="0"/>
              <a:pPr algn="ctr"/>
              <a:t>‹#›</a:t>
            </a:fld>
            <a:endParaRPr lang="en-US" noProof="0"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8983725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books.org/wiki/How_To_Search/OR-OR" TargetMode="External"/><Relationship Id="rId2" Type="http://schemas.openxmlformats.org/officeDocument/2006/relationships/hyperlink" Target="https://en.wikibooks.org/wiki/How_To_Search/AND-default" TargetMode="External"/><Relationship Id="rId1" Type="http://schemas.openxmlformats.org/officeDocument/2006/relationships/slideLayout" Target="../slideLayouts/slideLayout16.xml"/><Relationship Id="rId4" Type="http://schemas.openxmlformats.org/officeDocument/2006/relationships/hyperlink" Target="https://en.wikibooks.org/wiki/How_To_Search/NOT-negativ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hyperlink" Target="https://www.modul.ac.at/student-life/library" TargetMode="Externa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hyperlink" Target="http://web.a.ebscohost.com/ehost/search/selectdb?vid=0&amp;sid=d1c3fc5d-5924-407d-8537-3e03b16053b9%40sdc-v-sessmgr02" TargetMode="Externa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hyperlink" Target="https://www.sciencedirect.com/" TargetMode="Externa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hyperlink" Target="https://rd.springer.com/" TargetMode="Externa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hyperlink" Target="https://www.e-unwto.org/" TargetMode="Externa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hyperlink" Target="https://www.statista.com/" TargetMode="Externa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hyperlink" Target="mailto:library@modul.ac.at"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508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393774" y="891872"/>
            <a:ext cx="6768873" cy="623248"/>
          </a:xfrm>
        </p:spPr>
        <p:txBody>
          <a:bodyPr>
            <a:noAutofit/>
          </a:bodyPr>
          <a:lstStyle/>
          <a:p>
            <a:r>
              <a:rPr lang="de-AT" sz="4000" dirty="0"/>
              <a:t>Online Catalogue</a:t>
            </a:r>
            <a:endParaRPr lang="en-US" sz="4000" dirty="0"/>
          </a:p>
        </p:txBody>
      </p:sp>
      <p:pic>
        <p:nvPicPr>
          <p:cNvPr id="5" name="Picture 4" descr="A screenshot of a computer&#10;&#10;Description automatically generated">
            <a:extLst>
              <a:ext uri="{FF2B5EF4-FFF2-40B4-BE49-F238E27FC236}">
                <a16:creationId xmlns:a16="http://schemas.microsoft.com/office/drawing/2014/main" id="{44D81D57-3AFD-F89A-4545-B988DD4F77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654" y="1667972"/>
            <a:ext cx="7620000" cy="4298156"/>
          </a:xfrm>
          <a:prstGeom prst="rect">
            <a:avLst/>
          </a:prstGeom>
        </p:spPr>
      </p:pic>
    </p:spTree>
    <p:extLst>
      <p:ext uri="{BB962C8B-B14F-4D97-AF65-F5344CB8AC3E}">
        <p14:creationId xmlns:p14="http://schemas.microsoft.com/office/powerpoint/2010/main" val="1857047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Easy Search</a:t>
            </a:r>
            <a:br>
              <a:rPr lang="de-AT" sz="4000" dirty="0"/>
            </a:br>
            <a:endParaRPr lang="en-US" sz="4000" dirty="0"/>
          </a:p>
        </p:txBody>
      </p:sp>
      <p:pic>
        <p:nvPicPr>
          <p:cNvPr id="4" name="Picture 3" descr="A screenshot of a computer&#10;&#10;Description automatically generated">
            <a:extLst>
              <a:ext uri="{FF2B5EF4-FFF2-40B4-BE49-F238E27FC236}">
                <a16:creationId xmlns:a16="http://schemas.microsoft.com/office/drawing/2014/main" id="{622E8154-1DBF-4059-C549-24251F753F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241" y="1687550"/>
            <a:ext cx="7623187" cy="4350893"/>
          </a:xfrm>
          <a:prstGeom prst="rect">
            <a:avLst/>
          </a:prstGeom>
        </p:spPr>
      </p:pic>
    </p:spTree>
    <p:extLst>
      <p:ext uri="{BB962C8B-B14F-4D97-AF65-F5344CB8AC3E}">
        <p14:creationId xmlns:p14="http://schemas.microsoft.com/office/powerpoint/2010/main" val="1847071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err="1"/>
              <a:t>You</a:t>
            </a:r>
            <a:r>
              <a:rPr lang="de-AT" sz="4000" dirty="0"/>
              <a:t> </a:t>
            </a:r>
            <a:r>
              <a:rPr lang="de-AT" sz="4000" dirty="0" err="1"/>
              <a:t>found</a:t>
            </a:r>
            <a:r>
              <a:rPr lang="de-AT" sz="4000" dirty="0"/>
              <a:t> </a:t>
            </a:r>
            <a:r>
              <a:rPr lang="de-AT" sz="4000" dirty="0" err="1"/>
              <a:t>the</a:t>
            </a:r>
            <a:r>
              <a:rPr lang="de-AT" sz="4000" dirty="0"/>
              <a:t> </a:t>
            </a:r>
            <a:r>
              <a:rPr lang="de-AT" sz="4000" dirty="0" err="1"/>
              <a:t>book</a:t>
            </a:r>
            <a:r>
              <a:rPr lang="de-AT" sz="4000" dirty="0"/>
              <a:t>!</a:t>
            </a:r>
            <a:br>
              <a:rPr lang="de-AT" sz="4000" dirty="0"/>
            </a:br>
            <a:endParaRPr lang="en-US" sz="4000" dirty="0"/>
          </a:p>
        </p:txBody>
      </p:sp>
      <p:pic>
        <p:nvPicPr>
          <p:cNvPr id="10" name="Picture Placeholder 5">
            <a:extLst>
              <a:ext uri="{FF2B5EF4-FFF2-40B4-BE49-F238E27FC236}">
                <a16:creationId xmlns:a16="http://schemas.microsoft.com/office/drawing/2014/main" id="{669B2C7D-A8B7-4CF4-91F9-31B1CA7B29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1883" y="1586954"/>
            <a:ext cx="7053417" cy="4531342"/>
          </a:xfrm>
          <a:prstGeom prst="rect">
            <a:avLst/>
          </a:prstGeom>
        </p:spPr>
      </p:pic>
      <p:sp>
        <p:nvSpPr>
          <p:cNvPr id="6" name="Speech Bubble: Rectangle with Corners Rounded 5">
            <a:extLst>
              <a:ext uri="{FF2B5EF4-FFF2-40B4-BE49-F238E27FC236}">
                <a16:creationId xmlns:a16="http://schemas.microsoft.com/office/drawing/2014/main" id="{5DA9CD74-26AA-4082-BD97-3F82CC6F8463}"/>
              </a:ext>
            </a:extLst>
          </p:cNvPr>
          <p:cNvSpPr/>
          <p:nvPr/>
        </p:nvSpPr>
        <p:spPr>
          <a:xfrm>
            <a:off x="6993780" y="3429000"/>
            <a:ext cx="1828804" cy="916686"/>
          </a:xfrm>
          <a:prstGeom prst="wedgeRoundRectCallout">
            <a:avLst>
              <a:gd name="adj1" fmla="val -75001"/>
              <a:gd name="adj2" fmla="val 13905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Is the book available at the moment?</a:t>
            </a:r>
          </a:p>
        </p:txBody>
      </p:sp>
      <p:sp>
        <p:nvSpPr>
          <p:cNvPr id="5" name="Speech Bubble: Rectangle with Corners Rounded 4">
            <a:extLst>
              <a:ext uri="{FF2B5EF4-FFF2-40B4-BE49-F238E27FC236}">
                <a16:creationId xmlns:a16="http://schemas.microsoft.com/office/drawing/2014/main" id="{A7892504-2744-4A6A-AB74-2562930F5E4E}"/>
              </a:ext>
            </a:extLst>
          </p:cNvPr>
          <p:cNvSpPr/>
          <p:nvPr/>
        </p:nvSpPr>
        <p:spPr>
          <a:xfrm>
            <a:off x="5650432" y="2077814"/>
            <a:ext cx="1576817" cy="1255649"/>
          </a:xfrm>
          <a:prstGeom prst="wedgeRoundRectCallout">
            <a:avLst>
              <a:gd name="adj1" fmla="val -103873"/>
              <a:gd name="adj2" fmla="val 12812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The shelf where you can find the book</a:t>
            </a:r>
          </a:p>
        </p:txBody>
      </p:sp>
      <p:sp>
        <p:nvSpPr>
          <p:cNvPr id="2" name="Speech Bubble: Rectangle with Corners Rounded 1">
            <a:extLst>
              <a:ext uri="{FF2B5EF4-FFF2-40B4-BE49-F238E27FC236}">
                <a16:creationId xmlns:a16="http://schemas.microsoft.com/office/drawing/2014/main" id="{764A2323-E36C-49A3-AE8C-FBCB0F7AAD93}"/>
              </a:ext>
            </a:extLst>
          </p:cNvPr>
          <p:cNvSpPr/>
          <p:nvPr/>
        </p:nvSpPr>
        <p:spPr>
          <a:xfrm>
            <a:off x="832778" y="4822345"/>
            <a:ext cx="1665307" cy="988142"/>
          </a:xfrm>
          <a:prstGeom prst="wedgeRoundRectCallout">
            <a:avLst>
              <a:gd name="adj1" fmla="val 133378"/>
              <a:gd name="adj2" fmla="val 1876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The number on the spine of the book</a:t>
            </a:r>
          </a:p>
        </p:txBody>
      </p:sp>
      <p:sp>
        <p:nvSpPr>
          <p:cNvPr id="11" name="Oval 10">
            <a:extLst>
              <a:ext uri="{FF2B5EF4-FFF2-40B4-BE49-F238E27FC236}">
                <a16:creationId xmlns:a16="http://schemas.microsoft.com/office/drawing/2014/main" id="{E9ACC36F-E874-443E-A21C-78E6BA2730DA}"/>
              </a:ext>
            </a:extLst>
          </p:cNvPr>
          <p:cNvSpPr/>
          <p:nvPr/>
        </p:nvSpPr>
        <p:spPr>
          <a:xfrm>
            <a:off x="4293704" y="4273826"/>
            <a:ext cx="467139" cy="2981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998921-EB08-4FE0-A7EF-71B387DC7943}"/>
              </a:ext>
            </a:extLst>
          </p:cNvPr>
          <p:cNvSpPr/>
          <p:nvPr/>
        </p:nvSpPr>
        <p:spPr>
          <a:xfrm>
            <a:off x="5933661" y="5317620"/>
            <a:ext cx="858018" cy="3377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1F95D4-F75C-4F4E-8BD8-FB27BF79F772}"/>
              </a:ext>
            </a:extLst>
          </p:cNvPr>
          <p:cNvSpPr/>
          <p:nvPr/>
        </p:nvSpPr>
        <p:spPr>
          <a:xfrm>
            <a:off x="4661452" y="5357283"/>
            <a:ext cx="566530" cy="2980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224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85775" y="1866902"/>
            <a:ext cx="7832633" cy="4423285"/>
          </a:xfrm>
        </p:spPr>
        <p:txBody>
          <a:bodyPr>
            <a:normAutofit/>
          </a:bodyPr>
          <a:lstStyle/>
          <a:p>
            <a:pPr>
              <a:buFont typeface="Arial" pitchFamily="34" charset="0"/>
              <a:buNone/>
            </a:pPr>
            <a:r>
              <a:rPr lang="de-AT" sz="3300" dirty="0" err="1"/>
              <a:t>Now</a:t>
            </a:r>
            <a:r>
              <a:rPr lang="de-AT" sz="3300" dirty="0"/>
              <a:t> </a:t>
            </a:r>
            <a:r>
              <a:rPr lang="de-AT" sz="3300" dirty="0" err="1"/>
              <a:t>you</a:t>
            </a:r>
            <a:r>
              <a:rPr lang="de-AT" sz="3300" dirty="0"/>
              <a:t> </a:t>
            </a:r>
            <a:r>
              <a:rPr lang="de-AT" sz="3300" dirty="0" err="1"/>
              <a:t>can</a:t>
            </a:r>
            <a:r>
              <a:rPr lang="de-AT" sz="3300" dirty="0"/>
              <a:t> </a:t>
            </a:r>
          </a:p>
          <a:p>
            <a:pPr>
              <a:buFont typeface="Arial" pitchFamily="34" charset="0"/>
              <a:buNone/>
            </a:pPr>
            <a:endParaRPr lang="de-AT" sz="3000" dirty="0"/>
          </a:p>
          <a:p>
            <a:pPr marL="0" indent="0">
              <a:buNone/>
            </a:pPr>
            <a:r>
              <a:rPr lang="de-AT" sz="3300" dirty="0"/>
              <a:t>… </a:t>
            </a:r>
            <a:r>
              <a:rPr lang="de-AT" sz="3300" dirty="0" err="1"/>
              <a:t>use</a:t>
            </a:r>
            <a:r>
              <a:rPr lang="de-AT" sz="3300" dirty="0"/>
              <a:t> </a:t>
            </a:r>
            <a:r>
              <a:rPr lang="de-AT" sz="3300" dirty="0" err="1"/>
              <a:t>the</a:t>
            </a:r>
            <a:r>
              <a:rPr lang="de-AT" sz="3300" dirty="0"/>
              <a:t> </a:t>
            </a:r>
            <a:r>
              <a:rPr lang="de-AT" sz="3300" dirty="0" err="1"/>
              <a:t>book</a:t>
            </a:r>
            <a:r>
              <a:rPr lang="de-AT" sz="3300" dirty="0"/>
              <a:t> in </a:t>
            </a:r>
            <a:r>
              <a:rPr lang="de-AT" sz="3300" dirty="0" err="1"/>
              <a:t>the</a:t>
            </a:r>
            <a:r>
              <a:rPr lang="de-AT" sz="3300" dirty="0"/>
              <a:t> </a:t>
            </a:r>
            <a:r>
              <a:rPr lang="de-AT" sz="3300" dirty="0" err="1"/>
              <a:t>library</a:t>
            </a:r>
            <a:endParaRPr lang="de-AT" sz="3300" dirty="0"/>
          </a:p>
          <a:p>
            <a:pPr marL="0" indent="0">
              <a:buNone/>
            </a:pPr>
            <a:endParaRPr lang="de-AT" sz="3300" dirty="0"/>
          </a:p>
          <a:p>
            <a:pPr marL="0" indent="0">
              <a:buNone/>
            </a:pPr>
            <a:r>
              <a:rPr lang="de-AT" sz="3300" dirty="0"/>
              <a:t>… check out </a:t>
            </a:r>
            <a:r>
              <a:rPr lang="de-AT" sz="3300" dirty="0" err="1"/>
              <a:t>the</a:t>
            </a:r>
            <a:r>
              <a:rPr lang="de-AT" sz="3300" dirty="0"/>
              <a:t> </a:t>
            </a:r>
            <a:r>
              <a:rPr lang="de-AT" sz="3300" dirty="0" err="1"/>
              <a:t>book</a:t>
            </a:r>
            <a:r>
              <a:rPr lang="de-AT" sz="3300" dirty="0"/>
              <a:t> at </a:t>
            </a:r>
            <a:r>
              <a:rPr lang="de-AT" sz="3300" dirty="0" err="1"/>
              <a:t>the</a:t>
            </a:r>
            <a:r>
              <a:rPr lang="de-AT" sz="3300" dirty="0"/>
              <a:t> </a:t>
            </a:r>
            <a:r>
              <a:rPr lang="de-AT" sz="3300" dirty="0" err="1"/>
              <a:t>librarians</a:t>
            </a:r>
            <a:r>
              <a:rPr lang="de-AT" sz="3300" dirty="0"/>
              <a:t>‘ </a:t>
            </a:r>
            <a:r>
              <a:rPr lang="de-AT" sz="3300" dirty="0" err="1"/>
              <a:t>desk</a:t>
            </a:r>
            <a:endParaRPr lang="de-AT" sz="3300" dirty="0"/>
          </a:p>
          <a:p>
            <a:pPr marL="0" indent="0">
              <a:buNone/>
            </a:pPr>
            <a:endParaRPr lang="de-AT" sz="33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Check out </a:t>
            </a:r>
            <a:r>
              <a:rPr lang="de-AT" sz="4000" dirty="0" err="1"/>
              <a:t>the</a:t>
            </a:r>
            <a:r>
              <a:rPr lang="de-AT" sz="4000" dirty="0"/>
              <a:t> </a:t>
            </a:r>
            <a:r>
              <a:rPr lang="de-AT" sz="4000" dirty="0" err="1"/>
              <a:t>book</a:t>
            </a:r>
            <a:br>
              <a:rPr lang="de-AT" sz="4000" dirty="0"/>
            </a:br>
            <a:endParaRPr lang="en-US" sz="4000" dirty="0"/>
          </a:p>
        </p:txBody>
      </p:sp>
    </p:spTree>
    <p:extLst>
      <p:ext uri="{BB962C8B-B14F-4D97-AF65-F5344CB8AC3E}">
        <p14:creationId xmlns:p14="http://schemas.microsoft.com/office/powerpoint/2010/main" val="199990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663DD3-453B-4DF8-8C98-AC5867EBA7C8}"/>
              </a:ext>
            </a:extLst>
          </p:cNvPr>
          <p:cNvSpPr>
            <a:spLocks noGrp="1"/>
          </p:cNvSpPr>
          <p:nvPr>
            <p:ph type="title"/>
          </p:nvPr>
        </p:nvSpPr>
        <p:spPr/>
        <p:txBody>
          <a:bodyPr/>
          <a:lstStyle/>
          <a:p>
            <a:r>
              <a:rPr lang="en-US" dirty="0"/>
              <a:t>eBooks</a:t>
            </a:r>
          </a:p>
        </p:txBody>
      </p:sp>
      <p:pic>
        <p:nvPicPr>
          <p:cNvPr id="5" name="Picture 4">
            <a:extLst>
              <a:ext uri="{FF2B5EF4-FFF2-40B4-BE49-F238E27FC236}">
                <a16:creationId xmlns:a16="http://schemas.microsoft.com/office/drawing/2014/main" id="{6E6A784D-EFC0-4B70-A2DA-6FE6FDF00821}"/>
              </a:ext>
            </a:extLst>
          </p:cNvPr>
          <p:cNvPicPr>
            <a:picLocks noChangeAspect="1"/>
          </p:cNvPicPr>
          <p:nvPr/>
        </p:nvPicPr>
        <p:blipFill rotWithShape="1">
          <a:blip r:embed="rId2"/>
          <a:srcRect l="8430"/>
          <a:stretch/>
        </p:blipFill>
        <p:spPr>
          <a:xfrm>
            <a:off x="575187" y="1225361"/>
            <a:ext cx="5663381" cy="3931279"/>
          </a:xfrm>
          <a:prstGeom prst="rect">
            <a:avLst/>
          </a:prstGeom>
        </p:spPr>
      </p:pic>
      <p:sp>
        <p:nvSpPr>
          <p:cNvPr id="6" name="Oval 5">
            <a:extLst>
              <a:ext uri="{FF2B5EF4-FFF2-40B4-BE49-F238E27FC236}">
                <a16:creationId xmlns:a16="http://schemas.microsoft.com/office/drawing/2014/main" id="{4992B725-8E8C-41EA-80D4-094C19D43181}"/>
              </a:ext>
            </a:extLst>
          </p:cNvPr>
          <p:cNvSpPr/>
          <p:nvPr/>
        </p:nvSpPr>
        <p:spPr>
          <a:xfrm>
            <a:off x="789039" y="3340510"/>
            <a:ext cx="2477729" cy="13126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23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err="1"/>
              <a:t>Advanced</a:t>
            </a:r>
            <a:r>
              <a:rPr lang="de-AT" sz="4000" dirty="0"/>
              <a:t> Search</a:t>
            </a:r>
            <a:endParaRPr lang="en-US" sz="4000" dirty="0"/>
          </a:p>
        </p:txBody>
      </p:sp>
      <p:pic>
        <p:nvPicPr>
          <p:cNvPr id="6" name="Picture Placeholder 5" descr="Search Engine - digital marketing and 10 more pages - Work - Microsoft​ Edge">
            <a:extLst>
              <a:ext uri="{FF2B5EF4-FFF2-40B4-BE49-F238E27FC236}">
                <a16:creationId xmlns:a16="http://schemas.microsoft.com/office/drawing/2014/main" id="{30D90D22-72EE-44F2-9D97-52612D2165AD}"/>
              </a:ext>
            </a:extLst>
          </p:cNvPr>
          <p:cNvPicPr>
            <a:picLocks noChangeAspect="1"/>
          </p:cNvPicPr>
          <p:nvPr/>
        </p:nvPicPr>
        <p:blipFill rotWithShape="1">
          <a:blip r:embed="rId2">
            <a:extLst>
              <a:ext uri="{28A0092B-C50C-407E-A947-70E740481C1C}">
                <a14:useLocalDpi xmlns:a14="http://schemas.microsoft.com/office/drawing/2010/main" val="0"/>
              </a:ext>
            </a:extLst>
          </a:blip>
          <a:srcRect l="1513" t="9514"/>
          <a:stretch/>
        </p:blipFill>
        <p:spPr>
          <a:xfrm>
            <a:off x="397565" y="1898578"/>
            <a:ext cx="7917065" cy="4409937"/>
          </a:xfrm>
          <a:prstGeom prst="rect">
            <a:avLst/>
          </a:prstGeom>
        </p:spPr>
      </p:pic>
      <p:sp>
        <p:nvSpPr>
          <p:cNvPr id="9" name="Speech Bubble: Rectangle with Corners Rounded 8">
            <a:extLst>
              <a:ext uri="{FF2B5EF4-FFF2-40B4-BE49-F238E27FC236}">
                <a16:creationId xmlns:a16="http://schemas.microsoft.com/office/drawing/2014/main" id="{28137DF2-927E-4A1A-A450-8B41EF189AC8}"/>
              </a:ext>
            </a:extLst>
          </p:cNvPr>
          <p:cNvSpPr/>
          <p:nvPr/>
        </p:nvSpPr>
        <p:spPr>
          <a:xfrm>
            <a:off x="3262017" y="3281376"/>
            <a:ext cx="1194618" cy="1113503"/>
          </a:xfrm>
          <a:prstGeom prst="wedgeRoundRectCallout">
            <a:avLst>
              <a:gd name="adj1" fmla="val -198826"/>
              <a:gd name="adj2" fmla="val -4524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1">
                    <a:lumMod val="75000"/>
                  </a:schemeClr>
                </a:solidFill>
              </a:rPr>
              <a:t>Boolian</a:t>
            </a:r>
            <a:r>
              <a:rPr lang="en-US" dirty="0">
                <a:solidFill>
                  <a:schemeClr val="accent1">
                    <a:lumMod val="75000"/>
                  </a:schemeClr>
                </a:solidFill>
              </a:rPr>
              <a:t> operators</a:t>
            </a:r>
          </a:p>
        </p:txBody>
      </p:sp>
      <p:sp>
        <p:nvSpPr>
          <p:cNvPr id="10" name="Oval 9">
            <a:extLst>
              <a:ext uri="{FF2B5EF4-FFF2-40B4-BE49-F238E27FC236}">
                <a16:creationId xmlns:a16="http://schemas.microsoft.com/office/drawing/2014/main" id="{7B9142F0-9AE3-4A08-92FF-D34DC2A99C70}"/>
              </a:ext>
            </a:extLst>
          </p:cNvPr>
          <p:cNvSpPr/>
          <p:nvPr/>
        </p:nvSpPr>
        <p:spPr>
          <a:xfrm>
            <a:off x="298428" y="2626858"/>
            <a:ext cx="1061884" cy="130903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475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1696065"/>
            <a:ext cx="8329897" cy="4542503"/>
          </a:xfrm>
        </p:spPr>
        <p:txBody>
          <a:bodyPr>
            <a:normAutofit/>
          </a:bodyPr>
          <a:lstStyle/>
          <a:p>
            <a:pPr marL="0" indent="0">
              <a:buNone/>
            </a:pPr>
            <a:r>
              <a:rPr lang="en-US" sz="2400" dirty="0"/>
              <a:t>Boolean logic is about relationships between entities:</a:t>
            </a:r>
          </a:p>
          <a:p>
            <a:pPr marL="0" indent="0">
              <a:buNone/>
            </a:pPr>
            <a:endParaRPr lang="en-US" sz="2400" dirty="0"/>
          </a:p>
          <a:p>
            <a:r>
              <a:rPr lang="en-US" sz="2400" b="1" dirty="0">
                <a:hlinkClick r:id="rId2" tooltip="How To Search/AND-default"/>
              </a:rPr>
              <a:t>AND</a:t>
            </a:r>
            <a:r>
              <a:rPr lang="en-US" sz="2400" dirty="0"/>
              <a:t> each citation contains ALL the search terms = </a:t>
            </a:r>
            <a:r>
              <a:rPr lang="en-US" sz="2400" dirty="0">
                <a:solidFill>
                  <a:srgbClr val="FF0000"/>
                </a:solidFill>
              </a:rPr>
              <a:t>less results</a:t>
            </a:r>
          </a:p>
          <a:p>
            <a:pPr indent="0">
              <a:buNone/>
            </a:pPr>
            <a:r>
              <a:rPr lang="de-AT" sz="2400" dirty="0"/>
              <a:t>(e.g. </a:t>
            </a:r>
            <a:r>
              <a:rPr lang="de-AT" sz="2400" dirty="0" err="1"/>
              <a:t>marketing</a:t>
            </a:r>
            <a:r>
              <a:rPr lang="de-AT" sz="2400" dirty="0"/>
              <a:t> AND </a:t>
            </a:r>
            <a:r>
              <a:rPr lang="de-AT" sz="2400" dirty="0" err="1"/>
              <a:t>management</a:t>
            </a:r>
            <a:r>
              <a:rPr lang="de-AT" sz="2400" dirty="0"/>
              <a:t> = </a:t>
            </a:r>
            <a:r>
              <a:rPr lang="de-AT" sz="2400" dirty="0" err="1"/>
              <a:t>hits</a:t>
            </a:r>
            <a:r>
              <a:rPr lang="de-AT" sz="2400" dirty="0"/>
              <a:t> </a:t>
            </a:r>
            <a:r>
              <a:rPr lang="de-AT" sz="2400" dirty="0" err="1"/>
              <a:t>include</a:t>
            </a:r>
            <a:r>
              <a:rPr lang="de-AT" sz="2400" dirty="0"/>
              <a:t> BOTH </a:t>
            </a:r>
            <a:r>
              <a:rPr lang="de-AT" sz="2400" dirty="0" err="1"/>
              <a:t>terms</a:t>
            </a:r>
            <a:r>
              <a:rPr lang="de-AT" sz="2400" dirty="0"/>
              <a:t>)</a:t>
            </a:r>
            <a:endParaRPr lang="en-US" sz="2400" dirty="0"/>
          </a:p>
          <a:p>
            <a:r>
              <a:rPr lang="en-US" sz="2400" b="1" dirty="0">
                <a:hlinkClick r:id="rId3" tooltip="How To Search/OR-OR"/>
              </a:rPr>
              <a:t>OR</a:t>
            </a:r>
            <a:r>
              <a:rPr lang="en-US" sz="2400" dirty="0"/>
              <a:t> you will find documents that contain AT LEAST ONE of the specified search terms = </a:t>
            </a:r>
            <a:r>
              <a:rPr lang="en-US" sz="2400" dirty="0">
                <a:solidFill>
                  <a:srgbClr val="FF0000"/>
                </a:solidFill>
              </a:rPr>
              <a:t>more results</a:t>
            </a:r>
          </a:p>
          <a:p>
            <a:pPr indent="0">
              <a:buNone/>
            </a:pPr>
            <a:r>
              <a:rPr lang="de-AT" sz="2400" dirty="0"/>
              <a:t>(e.g. </a:t>
            </a:r>
            <a:r>
              <a:rPr lang="de-AT" sz="2400" dirty="0" err="1"/>
              <a:t>marketing</a:t>
            </a:r>
            <a:r>
              <a:rPr lang="de-AT" sz="2400" dirty="0"/>
              <a:t> OR </a:t>
            </a:r>
            <a:r>
              <a:rPr lang="de-AT" sz="2400" dirty="0" err="1"/>
              <a:t>management</a:t>
            </a:r>
            <a:r>
              <a:rPr lang="de-AT" sz="2400" dirty="0"/>
              <a:t> = </a:t>
            </a:r>
            <a:r>
              <a:rPr lang="de-AT" sz="2400" dirty="0" err="1"/>
              <a:t>hits</a:t>
            </a:r>
            <a:r>
              <a:rPr lang="de-AT" sz="2400" dirty="0"/>
              <a:t> </a:t>
            </a:r>
            <a:r>
              <a:rPr lang="de-AT" sz="2400" dirty="0" err="1"/>
              <a:t>include</a:t>
            </a:r>
            <a:r>
              <a:rPr lang="de-AT" sz="2400" dirty="0"/>
              <a:t> </a:t>
            </a:r>
            <a:r>
              <a:rPr lang="de-AT" sz="2400" dirty="0" err="1"/>
              <a:t>either</a:t>
            </a:r>
            <a:r>
              <a:rPr lang="de-AT" sz="2400" dirty="0"/>
              <a:t> </a:t>
            </a:r>
            <a:r>
              <a:rPr lang="de-AT" sz="2400" dirty="0" err="1"/>
              <a:t>term</a:t>
            </a:r>
            <a:r>
              <a:rPr lang="de-AT" sz="2400" dirty="0"/>
              <a:t>)</a:t>
            </a:r>
            <a:endParaRPr lang="en-US" sz="2400" dirty="0"/>
          </a:p>
          <a:p>
            <a:r>
              <a:rPr lang="en-US" sz="2400" b="1" dirty="0">
                <a:hlinkClick r:id="rId4" tooltip="How To Search/NOT-negative"/>
              </a:rPr>
              <a:t>NOT</a:t>
            </a:r>
            <a:r>
              <a:rPr lang="en-US" sz="2400" dirty="0"/>
              <a:t> you EXCLUDE terms from your search = </a:t>
            </a:r>
            <a:r>
              <a:rPr lang="en-US" sz="2400" dirty="0">
                <a:solidFill>
                  <a:srgbClr val="FF0000"/>
                </a:solidFill>
              </a:rPr>
              <a:t>less results</a:t>
            </a:r>
          </a:p>
          <a:p>
            <a:pPr indent="0">
              <a:buNone/>
            </a:pPr>
            <a:r>
              <a:rPr lang="de-AT" sz="2400" dirty="0"/>
              <a:t>(e.g. </a:t>
            </a:r>
            <a:r>
              <a:rPr lang="de-AT" sz="2400" dirty="0" err="1"/>
              <a:t>marketing</a:t>
            </a:r>
            <a:r>
              <a:rPr lang="de-AT" sz="2400" dirty="0"/>
              <a:t> NOT </a:t>
            </a:r>
            <a:r>
              <a:rPr lang="de-AT" sz="2400" dirty="0" err="1"/>
              <a:t>management</a:t>
            </a:r>
            <a:r>
              <a:rPr lang="de-AT" sz="2400" dirty="0"/>
              <a:t> = </a:t>
            </a:r>
            <a:r>
              <a:rPr lang="de-AT" sz="2400" dirty="0" err="1"/>
              <a:t>hits</a:t>
            </a:r>
            <a:r>
              <a:rPr lang="de-AT" sz="2400" dirty="0"/>
              <a:t> </a:t>
            </a:r>
            <a:r>
              <a:rPr lang="de-AT" sz="2400" dirty="0" err="1"/>
              <a:t>that</a:t>
            </a:r>
            <a:r>
              <a:rPr lang="de-AT" sz="2400" dirty="0"/>
              <a:t> </a:t>
            </a:r>
            <a:r>
              <a:rPr lang="de-AT" sz="2400" dirty="0" err="1"/>
              <a:t>include</a:t>
            </a:r>
            <a:r>
              <a:rPr lang="de-AT" sz="2400" dirty="0"/>
              <a:t> </a:t>
            </a:r>
            <a:r>
              <a:rPr lang="de-AT" sz="2400" dirty="0" err="1"/>
              <a:t>marketing</a:t>
            </a:r>
            <a:r>
              <a:rPr lang="de-AT" sz="2400" dirty="0"/>
              <a:t> </a:t>
            </a:r>
            <a:r>
              <a:rPr lang="de-AT" sz="2400" dirty="0" err="1"/>
              <a:t>only</a:t>
            </a:r>
            <a:r>
              <a:rPr lang="de-AT" sz="2400" dirty="0"/>
              <a:t> </a:t>
            </a:r>
            <a:r>
              <a:rPr lang="de-AT" sz="2400" dirty="0" err="1"/>
              <a:t>when</a:t>
            </a:r>
            <a:r>
              <a:rPr lang="de-AT" sz="2400" dirty="0"/>
              <a:t> </a:t>
            </a:r>
            <a:r>
              <a:rPr lang="de-AT" sz="2400" dirty="0" err="1"/>
              <a:t>it</a:t>
            </a:r>
            <a:r>
              <a:rPr lang="de-AT" sz="2400" dirty="0"/>
              <a:t> </a:t>
            </a:r>
            <a:r>
              <a:rPr lang="de-AT" sz="2400" dirty="0" err="1"/>
              <a:t>doesn‘t</a:t>
            </a:r>
            <a:r>
              <a:rPr lang="de-AT" sz="2400" dirty="0"/>
              <a:t> </a:t>
            </a:r>
            <a:r>
              <a:rPr lang="de-AT" sz="2400" dirty="0" err="1"/>
              <a:t>include</a:t>
            </a:r>
            <a:r>
              <a:rPr lang="de-AT" sz="2400" dirty="0"/>
              <a:t> </a:t>
            </a:r>
            <a:r>
              <a:rPr lang="de-AT" sz="2400" dirty="0" err="1"/>
              <a:t>management</a:t>
            </a:r>
            <a:r>
              <a:rPr lang="de-AT" sz="2400" dirty="0"/>
              <a:t>)</a:t>
            </a:r>
            <a:endParaRPr lang="en-US" sz="1400" dirty="0"/>
          </a:p>
          <a:p>
            <a:pPr>
              <a:buNone/>
            </a:pPr>
            <a:r>
              <a:rPr lang="de-AT" sz="2400" dirty="0"/>
              <a:t>         Be </a:t>
            </a:r>
            <a:r>
              <a:rPr lang="de-AT" sz="2400" dirty="0" err="1"/>
              <a:t>careful</a:t>
            </a:r>
            <a:r>
              <a:rPr lang="de-AT" sz="2400" dirty="0"/>
              <a:t> </a:t>
            </a:r>
            <a:r>
              <a:rPr lang="de-AT" sz="2400" dirty="0" err="1"/>
              <a:t>what</a:t>
            </a:r>
            <a:r>
              <a:rPr lang="de-AT" sz="2400" dirty="0"/>
              <a:t> </a:t>
            </a:r>
            <a:r>
              <a:rPr lang="de-AT" sz="2400" dirty="0" err="1"/>
              <a:t>you</a:t>
            </a:r>
            <a:r>
              <a:rPr lang="de-AT" sz="2400" dirty="0"/>
              <a:t> </a:t>
            </a:r>
            <a:r>
              <a:rPr lang="de-AT" sz="2400" dirty="0" err="1"/>
              <a:t>exclude</a:t>
            </a:r>
            <a:r>
              <a:rPr lang="de-AT" sz="2400" dirty="0"/>
              <a:t> so </a:t>
            </a:r>
            <a:r>
              <a:rPr lang="de-AT" sz="2400" dirty="0" err="1"/>
              <a:t>you</a:t>
            </a:r>
            <a:r>
              <a:rPr lang="de-AT" sz="2400" dirty="0"/>
              <a:t> </a:t>
            </a:r>
            <a:r>
              <a:rPr lang="de-AT" sz="2400" dirty="0" err="1"/>
              <a:t>don‘t</a:t>
            </a:r>
            <a:r>
              <a:rPr lang="de-AT" sz="2400" dirty="0"/>
              <a:t> lose </a:t>
            </a:r>
            <a:r>
              <a:rPr lang="de-AT" sz="2400" dirty="0" err="1"/>
              <a:t>valuable</a:t>
            </a:r>
            <a:r>
              <a:rPr lang="de-AT" sz="2400" dirty="0"/>
              <a:t> </a:t>
            </a:r>
            <a:r>
              <a:rPr lang="de-AT" sz="2400" dirty="0" err="1"/>
              <a:t>hits</a:t>
            </a:r>
            <a:r>
              <a:rPr lang="de-AT" sz="2400" dirty="0"/>
              <a:t>!</a:t>
            </a:r>
            <a:endParaRPr lang="en-US" sz="24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7002542" cy="1069664"/>
          </a:xfrm>
        </p:spPr>
        <p:txBody>
          <a:bodyPr>
            <a:noAutofit/>
          </a:bodyPr>
          <a:lstStyle/>
          <a:p>
            <a:r>
              <a:rPr lang="de-AT" sz="4000" dirty="0"/>
              <a:t>Boolean Operators</a:t>
            </a:r>
            <a:br>
              <a:rPr lang="de-AT" sz="4000" dirty="0"/>
            </a:br>
            <a:br>
              <a:rPr lang="de-AT" sz="4000" dirty="0"/>
            </a:br>
            <a:endParaRPr lang="en-US" sz="4000" dirty="0"/>
          </a:p>
        </p:txBody>
      </p:sp>
      <p:sp>
        <p:nvSpPr>
          <p:cNvPr id="4" name="Arrow: Right 3">
            <a:extLst>
              <a:ext uri="{FF2B5EF4-FFF2-40B4-BE49-F238E27FC236}">
                <a16:creationId xmlns:a16="http://schemas.microsoft.com/office/drawing/2014/main" id="{AA5937C7-32E7-43BE-99BD-502E513C7FD2}"/>
              </a:ext>
            </a:extLst>
          </p:cNvPr>
          <p:cNvSpPr/>
          <p:nvPr/>
        </p:nvSpPr>
        <p:spPr>
          <a:xfrm>
            <a:off x="759541" y="5884606"/>
            <a:ext cx="331839" cy="2212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621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err="1"/>
              <a:t>Refine</a:t>
            </a:r>
            <a:br>
              <a:rPr lang="de-AT" sz="4000" dirty="0"/>
            </a:br>
            <a:br>
              <a:rPr lang="de-AT" sz="4000" dirty="0"/>
            </a:br>
            <a:endParaRPr lang="en-US" sz="4000" dirty="0"/>
          </a:p>
        </p:txBody>
      </p:sp>
      <p:pic>
        <p:nvPicPr>
          <p:cNvPr id="7" name="Picture Placeholder 5">
            <a:extLst>
              <a:ext uri="{FF2B5EF4-FFF2-40B4-BE49-F238E27FC236}">
                <a16:creationId xmlns:a16="http://schemas.microsoft.com/office/drawing/2014/main" id="{193D4B76-0F50-416A-9A91-8B069BF515B9}"/>
              </a:ext>
            </a:extLst>
          </p:cNvPr>
          <p:cNvPicPr>
            <a:picLocks noChangeAspect="1"/>
          </p:cNvPicPr>
          <p:nvPr/>
        </p:nvPicPr>
        <p:blipFill rotWithShape="1">
          <a:blip r:embed="rId2">
            <a:extLst>
              <a:ext uri="{28A0092B-C50C-407E-A947-70E740481C1C}">
                <a14:useLocalDpi xmlns:a14="http://schemas.microsoft.com/office/drawing/2010/main" val="0"/>
              </a:ext>
            </a:extLst>
          </a:blip>
          <a:srcRect l="2310" b="7392"/>
          <a:stretch/>
        </p:blipFill>
        <p:spPr>
          <a:xfrm>
            <a:off x="582097" y="1586954"/>
            <a:ext cx="6246405" cy="4513352"/>
          </a:xfrm>
          <a:prstGeom prst="rect">
            <a:avLst/>
          </a:prstGeom>
        </p:spPr>
      </p:pic>
      <p:sp>
        <p:nvSpPr>
          <p:cNvPr id="8" name="Speech Bubble: Rectangle with Corners Rounded 7">
            <a:extLst>
              <a:ext uri="{FF2B5EF4-FFF2-40B4-BE49-F238E27FC236}">
                <a16:creationId xmlns:a16="http://schemas.microsoft.com/office/drawing/2014/main" id="{AB52E7DB-8C85-4421-BDFB-8C1156F51552}"/>
              </a:ext>
            </a:extLst>
          </p:cNvPr>
          <p:cNvSpPr/>
          <p:nvPr/>
        </p:nvSpPr>
        <p:spPr>
          <a:xfrm>
            <a:off x="7243763" y="3492328"/>
            <a:ext cx="1475763" cy="1014228"/>
          </a:xfrm>
          <a:prstGeom prst="wedgeRoundRectCallout">
            <a:avLst>
              <a:gd name="adj1" fmla="val -48555"/>
              <a:gd name="adj2" fmla="val 2529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Refining Options</a:t>
            </a:r>
          </a:p>
        </p:txBody>
      </p:sp>
      <p:sp>
        <p:nvSpPr>
          <p:cNvPr id="9" name="Right Brace 8">
            <a:extLst>
              <a:ext uri="{FF2B5EF4-FFF2-40B4-BE49-F238E27FC236}">
                <a16:creationId xmlns:a16="http://schemas.microsoft.com/office/drawing/2014/main" id="{6E50591B-FD74-4C13-B529-40CC0A5A9F44}"/>
              </a:ext>
            </a:extLst>
          </p:cNvPr>
          <p:cNvSpPr/>
          <p:nvPr/>
        </p:nvSpPr>
        <p:spPr>
          <a:xfrm>
            <a:off x="6253315" y="1791929"/>
            <a:ext cx="575187" cy="4308378"/>
          </a:xfrm>
          <a:prstGeom prst="rightBrace">
            <a:avLst>
              <a:gd name="adj1" fmla="val 19881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21407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537954"/>
            <a:ext cx="7832633" cy="2722451"/>
          </a:xfrm>
        </p:spPr>
        <p:txBody>
          <a:bodyPr>
            <a:normAutofit/>
          </a:bodyPr>
          <a:lstStyle/>
          <a:p>
            <a:r>
              <a:rPr lang="de-AT" sz="2800" dirty="0"/>
              <a:t>A </a:t>
            </a:r>
            <a:r>
              <a:rPr lang="de-AT" sz="2800" dirty="0" err="1"/>
              <a:t>few</a:t>
            </a:r>
            <a:r>
              <a:rPr lang="de-AT" sz="2800" dirty="0"/>
              <a:t> </a:t>
            </a:r>
            <a:r>
              <a:rPr lang="de-AT" sz="2800" dirty="0" err="1"/>
              <a:t>key</a:t>
            </a:r>
            <a:r>
              <a:rPr lang="de-AT" sz="2800" dirty="0"/>
              <a:t> </a:t>
            </a:r>
            <a:r>
              <a:rPr lang="de-AT" sz="2800" dirty="0" err="1"/>
              <a:t>terms</a:t>
            </a:r>
            <a:endParaRPr lang="de-AT" sz="2800" dirty="0"/>
          </a:p>
          <a:p>
            <a:r>
              <a:rPr lang="de-AT" sz="2800" dirty="0"/>
              <a:t>Access </a:t>
            </a:r>
            <a:r>
              <a:rPr lang="de-AT" sz="2800" dirty="0" err="1"/>
              <a:t>to</a:t>
            </a:r>
            <a:r>
              <a:rPr lang="de-AT" sz="2800" dirty="0"/>
              <a:t> </a:t>
            </a:r>
            <a:r>
              <a:rPr lang="de-AT" sz="2800" dirty="0" err="1"/>
              <a:t>our</a:t>
            </a:r>
            <a:r>
              <a:rPr lang="de-AT" sz="2800" dirty="0"/>
              <a:t> electronic </a:t>
            </a:r>
            <a:r>
              <a:rPr lang="de-AT" sz="2800" dirty="0" err="1"/>
              <a:t>resources</a:t>
            </a:r>
            <a:endParaRPr lang="de-AT" sz="2800" dirty="0"/>
          </a:p>
          <a:p>
            <a:r>
              <a:rPr lang="de-AT" sz="2800" dirty="0" err="1"/>
              <a:t>What</a:t>
            </a:r>
            <a:r>
              <a:rPr lang="de-AT" sz="2800" dirty="0"/>
              <a:t> </a:t>
            </a:r>
            <a:r>
              <a:rPr lang="de-AT" sz="2800" dirty="0" err="1"/>
              <a:t>these</a:t>
            </a:r>
            <a:r>
              <a:rPr lang="de-AT" sz="2800" dirty="0"/>
              <a:t> </a:t>
            </a:r>
            <a:r>
              <a:rPr lang="de-AT" sz="2800" dirty="0" err="1"/>
              <a:t>resources</a:t>
            </a:r>
            <a:r>
              <a:rPr lang="de-AT" sz="2800" dirty="0"/>
              <a:t> </a:t>
            </a:r>
            <a:r>
              <a:rPr lang="de-AT" sz="2800" dirty="0" err="1"/>
              <a:t>contain</a:t>
            </a:r>
            <a:r>
              <a:rPr lang="de-AT" sz="2800" dirty="0"/>
              <a:t> and</a:t>
            </a:r>
          </a:p>
          <a:p>
            <a:r>
              <a:rPr lang="de-AT" sz="2800" dirty="0" err="1"/>
              <a:t>How</a:t>
            </a:r>
            <a:r>
              <a:rPr lang="de-AT" sz="2800" dirty="0"/>
              <a:t> </a:t>
            </a:r>
            <a:r>
              <a:rPr lang="de-AT" sz="2800" dirty="0" err="1"/>
              <a:t>to</a:t>
            </a:r>
            <a:r>
              <a:rPr lang="de-AT" sz="2800" dirty="0"/>
              <a:t> </a:t>
            </a:r>
            <a:r>
              <a:rPr lang="de-AT" sz="2800" dirty="0" err="1"/>
              <a:t>search</a:t>
            </a:r>
            <a:r>
              <a:rPr lang="de-AT" sz="2800" dirty="0"/>
              <a:t> in </a:t>
            </a:r>
            <a:r>
              <a:rPr lang="de-AT" sz="2800" dirty="0" err="1"/>
              <a:t>them</a:t>
            </a:r>
            <a:endParaRPr lang="en-US" sz="28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Electronic </a:t>
            </a:r>
            <a:r>
              <a:rPr lang="de-AT" sz="4000" dirty="0" err="1"/>
              <a:t>content</a:t>
            </a:r>
            <a:endParaRPr lang="en-US" sz="4000" dirty="0"/>
          </a:p>
        </p:txBody>
      </p:sp>
      <p:pic>
        <p:nvPicPr>
          <p:cNvPr id="5" name="Picture 2" descr="See the source image">
            <a:extLst>
              <a:ext uri="{FF2B5EF4-FFF2-40B4-BE49-F238E27FC236}">
                <a16:creationId xmlns:a16="http://schemas.microsoft.com/office/drawing/2014/main" id="{DC3604F2-010A-443E-A785-26CE08E978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77" t="21405" r="9477" b="14542"/>
          <a:stretch/>
        </p:blipFill>
        <p:spPr bwMode="auto">
          <a:xfrm>
            <a:off x="5943600" y="4428105"/>
            <a:ext cx="2363923" cy="186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648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567811" y="625825"/>
            <a:ext cx="6768873" cy="623248"/>
          </a:xfrm>
        </p:spPr>
        <p:txBody>
          <a:bodyPr>
            <a:noAutofit/>
          </a:bodyPr>
          <a:lstStyle/>
          <a:p>
            <a:r>
              <a:rPr lang="de-AT" sz="4000" dirty="0"/>
              <a:t>Access </a:t>
            </a:r>
            <a:r>
              <a:rPr lang="de-AT" sz="4000" dirty="0" err="1"/>
              <a:t>to</a:t>
            </a:r>
            <a:r>
              <a:rPr lang="de-AT" sz="4000" dirty="0"/>
              <a:t> all </a:t>
            </a:r>
            <a:r>
              <a:rPr lang="de-AT" sz="4000" dirty="0" err="1"/>
              <a:t>of</a:t>
            </a:r>
            <a:r>
              <a:rPr lang="de-AT" sz="4000" dirty="0"/>
              <a:t> </a:t>
            </a:r>
            <a:r>
              <a:rPr lang="de-AT" sz="4000" dirty="0" err="1"/>
              <a:t>MU‘s</a:t>
            </a:r>
            <a:r>
              <a:rPr lang="de-AT" sz="4000" dirty="0"/>
              <a:t> electronic </a:t>
            </a:r>
            <a:r>
              <a:rPr lang="de-AT" sz="4000" dirty="0" err="1"/>
              <a:t>resources</a:t>
            </a:r>
            <a:endParaRPr lang="en-US" sz="4000" dirty="0"/>
          </a:p>
        </p:txBody>
      </p:sp>
      <p:pic>
        <p:nvPicPr>
          <p:cNvPr id="8" name="Picture 7" descr="A person looking at a book on a shelf&#10;&#10;Description automatically generated">
            <a:extLst>
              <a:ext uri="{FF2B5EF4-FFF2-40B4-BE49-F238E27FC236}">
                <a16:creationId xmlns:a16="http://schemas.microsoft.com/office/drawing/2014/main" id="{A995784B-20A8-BA60-CF7B-C29C400FFE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384" y="1494262"/>
            <a:ext cx="6314059" cy="4506537"/>
          </a:xfrm>
          <a:prstGeom prst="rect">
            <a:avLst/>
          </a:prstGeom>
        </p:spPr>
      </p:pic>
      <p:sp>
        <p:nvSpPr>
          <p:cNvPr id="7" name="Speech Bubble: Rectangle with Corners Rounded 6">
            <a:extLst>
              <a:ext uri="{FF2B5EF4-FFF2-40B4-BE49-F238E27FC236}">
                <a16:creationId xmlns:a16="http://schemas.microsoft.com/office/drawing/2014/main" id="{BD47FF3E-766A-4097-B008-7EEE13D06E0B}"/>
              </a:ext>
            </a:extLst>
          </p:cNvPr>
          <p:cNvSpPr/>
          <p:nvPr/>
        </p:nvSpPr>
        <p:spPr>
          <a:xfrm>
            <a:off x="6497443" y="3429000"/>
            <a:ext cx="1939413" cy="1110094"/>
          </a:xfrm>
          <a:prstGeom prst="wedgeRoundRectCallout">
            <a:avLst>
              <a:gd name="adj1" fmla="val -158393"/>
              <a:gd name="adj2" fmla="val 2876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Find the links on the Library homepage</a:t>
            </a:r>
          </a:p>
        </p:txBody>
      </p:sp>
    </p:spTree>
    <p:extLst>
      <p:ext uri="{BB962C8B-B14F-4D97-AF65-F5344CB8AC3E}">
        <p14:creationId xmlns:p14="http://schemas.microsoft.com/office/powerpoint/2010/main" val="2235724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p:txBody>
          <a:bodyPr/>
          <a:lstStyle/>
          <a:p>
            <a:r>
              <a:rPr lang="en-US" sz="4000" dirty="0"/>
              <a:t>Library Workshop</a:t>
            </a:r>
            <a:br>
              <a:rPr lang="en-US" sz="4000" dirty="0"/>
            </a:br>
            <a:br>
              <a:rPr lang="en-US" sz="4000" dirty="0"/>
            </a:br>
            <a:r>
              <a:rPr lang="en-US" sz="4000" dirty="0"/>
              <a:t>Welcome!</a:t>
            </a:r>
            <a:br>
              <a:rPr lang="en-US" dirty="0"/>
            </a:br>
            <a:endParaRPr lang="en-US" dirty="0"/>
          </a:p>
        </p:txBody>
      </p:sp>
      <p:sp>
        <p:nvSpPr>
          <p:cNvPr id="12" name="Subtitle 11" descr="subtitle">
            <a:extLst>
              <a:ext uri="{FF2B5EF4-FFF2-40B4-BE49-F238E27FC236}">
                <a16:creationId xmlns:a16="http://schemas.microsoft.com/office/drawing/2014/main" id="{B28A8D9C-5123-4D2B-9272-016EF90E0E50}"/>
              </a:ext>
            </a:extLst>
          </p:cNvPr>
          <p:cNvSpPr>
            <a:spLocks noGrp="1"/>
          </p:cNvSpPr>
          <p:nvPr>
            <p:ph type="subTitle" idx="1"/>
          </p:nvPr>
        </p:nvSpPr>
        <p:spPr>
          <a:xfrm>
            <a:off x="5455608" y="5566228"/>
            <a:ext cx="3134106" cy="538091"/>
          </a:xfrm>
        </p:spPr>
        <p:txBody>
          <a:bodyPr/>
          <a:lstStyle/>
          <a:p>
            <a:r>
              <a:rPr lang="en-US" dirty="0"/>
              <a:t>Sonja Steiner/Martin Weidinger, Librarians</a:t>
            </a:r>
          </a:p>
          <a:p>
            <a:r>
              <a:rPr lang="en-US" dirty="0"/>
              <a:t>Spring Semester 2024</a:t>
            </a:r>
          </a:p>
        </p:txBody>
      </p:sp>
    </p:spTree>
    <p:extLst>
      <p:ext uri="{BB962C8B-B14F-4D97-AF65-F5344CB8AC3E}">
        <p14:creationId xmlns:p14="http://schemas.microsoft.com/office/powerpoint/2010/main" val="172556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788676"/>
            <a:ext cx="7832633" cy="2722451"/>
          </a:xfrm>
        </p:spPr>
        <p:txBody>
          <a:bodyPr>
            <a:noAutofit/>
          </a:bodyPr>
          <a:lstStyle/>
          <a:p>
            <a:pPr marL="0" indent="0">
              <a:buNone/>
            </a:pPr>
            <a:r>
              <a:rPr lang="de-AT" sz="2800" dirty="0"/>
              <a:t>Find </a:t>
            </a:r>
            <a:r>
              <a:rPr lang="de-AT" sz="2800" dirty="0" err="1"/>
              <a:t>the</a:t>
            </a:r>
            <a:r>
              <a:rPr lang="de-AT" sz="2800" dirty="0"/>
              <a:t> links on </a:t>
            </a:r>
            <a:r>
              <a:rPr lang="de-AT" sz="2800" dirty="0" err="1"/>
              <a:t>the</a:t>
            </a:r>
            <a:r>
              <a:rPr lang="de-AT" sz="2800" dirty="0"/>
              <a:t> </a:t>
            </a:r>
            <a:r>
              <a:rPr lang="de-AT" sz="2800" dirty="0">
                <a:hlinkClick r:id="rId2"/>
              </a:rPr>
              <a:t>library </a:t>
            </a:r>
            <a:r>
              <a:rPr lang="de-AT" sz="2800" dirty="0" err="1"/>
              <a:t>website</a:t>
            </a:r>
            <a:endParaRPr lang="de-AT" sz="2800" dirty="0"/>
          </a:p>
          <a:p>
            <a:r>
              <a:rPr lang="de-AT" sz="2800" dirty="0"/>
              <a:t>	</a:t>
            </a:r>
            <a:r>
              <a:rPr lang="de-AT" sz="2800" u="sng" dirty="0"/>
              <a:t>On </a:t>
            </a:r>
            <a:r>
              <a:rPr lang="de-AT" sz="2800" u="sng" dirty="0" err="1"/>
              <a:t>campus</a:t>
            </a:r>
            <a:r>
              <a:rPr lang="de-AT" sz="2800" dirty="0"/>
              <a:t>: </a:t>
            </a:r>
            <a:r>
              <a:rPr lang="de-AT" sz="2800" dirty="0" err="1"/>
              <a:t>no</a:t>
            </a:r>
            <a:r>
              <a:rPr lang="de-AT" sz="2800" dirty="0"/>
              <a:t> </a:t>
            </a:r>
            <a:r>
              <a:rPr lang="de-AT" sz="2800" dirty="0" err="1"/>
              <a:t>need</a:t>
            </a:r>
            <a:r>
              <a:rPr lang="de-AT" sz="2800" dirty="0"/>
              <a:t> </a:t>
            </a:r>
            <a:r>
              <a:rPr lang="de-AT" sz="2800" dirty="0" err="1"/>
              <a:t>to</a:t>
            </a:r>
            <a:r>
              <a:rPr lang="de-AT" sz="2800" dirty="0"/>
              <a:t> log in</a:t>
            </a:r>
          </a:p>
          <a:p>
            <a:r>
              <a:rPr lang="en-US" sz="2800" dirty="0"/>
              <a:t>	</a:t>
            </a:r>
            <a:r>
              <a:rPr lang="en-US" sz="2800" u="sng" dirty="0"/>
              <a:t>Off campus</a:t>
            </a:r>
            <a:r>
              <a:rPr lang="en-US" sz="2800" dirty="0"/>
              <a:t>: via VPN connection (see “download 	area” on the </a:t>
            </a:r>
            <a:r>
              <a:rPr lang="en-US" sz="2800" dirty="0">
                <a:hlinkClick r:id="rId2"/>
              </a:rPr>
              <a:t>library </a:t>
            </a:r>
            <a:r>
              <a:rPr lang="en-US" sz="2800" dirty="0"/>
              <a:t>website for details)</a:t>
            </a:r>
          </a:p>
          <a:p>
            <a:pPr marL="0" indent="0">
              <a:buNone/>
            </a:pPr>
            <a:endParaRPr lang="en-US" sz="28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Access </a:t>
            </a:r>
            <a:r>
              <a:rPr lang="de-AT" sz="4000" dirty="0" err="1"/>
              <a:t>to</a:t>
            </a:r>
            <a:r>
              <a:rPr lang="de-AT" sz="4000" dirty="0"/>
              <a:t> all </a:t>
            </a:r>
            <a:r>
              <a:rPr lang="de-AT" sz="4000" dirty="0" err="1"/>
              <a:t>of</a:t>
            </a:r>
            <a:r>
              <a:rPr lang="de-AT" sz="4000" dirty="0"/>
              <a:t> </a:t>
            </a:r>
            <a:r>
              <a:rPr lang="de-AT" sz="4000" dirty="0" err="1"/>
              <a:t>MU‘s</a:t>
            </a:r>
            <a:r>
              <a:rPr lang="de-AT" sz="4000" dirty="0"/>
              <a:t> electronic </a:t>
            </a:r>
            <a:r>
              <a:rPr lang="de-AT" sz="4000" dirty="0" err="1"/>
              <a:t>resources</a:t>
            </a:r>
            <a:r>
              <a:rPr lang="de-AT" sz="4000" dirty="0"/>
              <a:t>:</a:t>
            </a:r>
            <a:endParaRPr lang="en-US" sz="4000" dirty="0"/>
          </a:p>
        </p:txBody>
      </p:sp>
    </p:spTree>
    <p:extLst>
      <p:ext uri="{BB962C8B-B14F-4D97-AF65-F5344CB8AC3E}">
        <p14:creationId xmlns:p14="http://schemas.microsoft.com/office/powerpoint/2010/main" val="4282953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655683" y="2743202"/>
            <a:ext cx="7832633" cy="2722451"/>
          </a:xfrm>
        </p:spPr>
        <p:txBody>
          <a:bodyPr>
            <a:normAutofit/>
          </a:bodyPr>
          <a:lstStyle/>
          <a:p>
            <a:pPr marL="0" indent="0">
              <a:buNone/>
            </a:pPr>
            <a:r>
              <a:rPr lang="de-AT" sz="2800" dirty="0">
                <a:hlinkClick r:id="rId2"/>
              </a:rPr>
              <a:t>EBSCO Business Source Premier</a:t>
            </a:r>
            <a:r>
              <a:rPr lang="de-AT" sz="2800" dirty="0"/>
              <a:t> </a:t>
            </a:r>
            <a:r>
              <a:rPr lang="de-AT" sz="2800" dirty="0" err="1"/>
              <a:t>is</a:t>
            </a:r>
            <a:r>
              <a:rPr lang="de-AT" sz="2800" dirty="0"/>
              <a:t> a </a:t>
            </a:r>
            <a:r>
              <a:rPr lang="de-AT" sz="2800" dirty="0" err="1"/>
              <a:t>widely</a:t>
            </a:r>
            <a:r>
              <a:rPr lang="de-AT" sz="2800" dirty="0"/>
              <a:t> </a:t>
            </a:r>
            <a:r>
              <a:rPr lang="de-AT" sz="2800" dirty="0" err="1"/>
              <a:t>used</a:t>
            </a:r>
            <a:r>
              <a:rPr lang="de-AT" sz="2800" dirty="0"/>
              <a:t> </a:t>
            </a:r>
            <a:r>
              <a:rPr lang="de-AT" sz="2800" dirty="0" err="1"/>
              <a:t>business</a:t>
            </a:r>
            <a:r>
              <a:rPr lang="de-AT" sz="2800" dirty="0"/>
              <a:t> </a:t>
            </a:r>
            <a:r>
              <a:rPr lang="de-AT" sz="2800" dirty="0" err="1"/>
              <a:t>research</a:t>
            </a:r>
            <a:r>
              <a:rPr lang="de-AT" sz="2800" dirty="0"/>
              <a:t> </a:t>
            </a:r>
            <a:r>
              <a:rPr lang="de-AT" sz="2800" dirty="0" err="1"/>
              <a:t>database</a:t>
            </a:r>
            <a:r>
              <a:rPr lang="de-AT" sz="2800" dirty="0"/>
              <a:t> </a:t>
            </a:r>
            <a:r>
              <a:rPr lang="de-AT" sz="2800" dirty="0" err="1"/>
              <a:t>that</a:t>
            </a:r>
            <a:r>
              <a:rPr lang="de-AT" sz="2800" dirty="0"/>
              <a:t> </a:t>
            </a:r>
            <a:r>
              <a:rPr lang="de-AT" sz="2800" dirty="0" err="1"/>
              <a:t>includes</a:t>
            </a:r>
            <a:r>
              <a:rPr lang="de-AT" sz="2800" dirty="0"/>
              <a:t> </a:t>
            </a:r>
            <a:r>
              <a:rPr lang="de-AT" sz="2800" u="sng" dirty="0" err="1"/>
              <a:t>bibliographical</a:t>
            </a:r>
            <a:r>
              <a:rPr lang="de-AT" sz="2800" u="sng" dirty="0"/>
              <a:t> </a:t>
            </a:r>
            <a:r>
              <a:rPr lang="de-AT" sz="2800" u="sng" dirty="0" err="1"/>
              <a:t>data</a:t>
            </a:r>
            <a:r>
              <a:rPr lang="de-AT" sz="2800" dirty="0"/>
              <a:t>, </a:t>
            </a:r>
            <a:r>
              <a:rPr lang="de-AT" sz="2800" u="sng" dirty="0"/>
              <a:t>E-Books</a:t>
            </a:r>
            <a:r>
              <a:rPr lang="de-AT" sz="2800" dirty="0"/>
              <a:t>, </a:t>
            </a:r>
            <a:r>
              <a:rPr lang="de-AT" sz="2800" u="sng" dirty="0" err="1"/>
              <a:t>full</a:t>
            </a:r>
            <a:r>
              <a:rPr lang="de-AT" sz="2800" u="sng" dirty="0"/>
              <a:t>-text </a:t>
            </a:r>
            <a:r>
              <a:rPr lang="de-AT" sz="2800" u="sng" dirty="0" err="1"/>
              <a:t>articles</a:t>
            </a:r>
            <a:r>
              <a:rPr lang="de-AT" sz="2800" dirty="0"/>
              <a:t>, </a:t>
            </a:r>
            <a:r>
              <a:rPr lang="de-AT" sz="2800" u="sng" dirty="0" err="1"/>
              <a:t>market</a:t>
            </a:r>
            <a:r>
              <a:rPr lang="de-AT" sz="2800" u="sng" dirty="0"/>
              <a:t> </a:t>
            </a:r>
            <a:r>
              <a:rPr lang="de-AT" sz="2800" u="sng" dirty="0" err="1"/>
              <a:t>studies</a:t>
            </a:r>
            <a:r>
              <a:rPr lang="de-AT" sz="2800" dirty="0"/>
              <a:t>, </a:t>
            </a:r>
            <a:r>
              <a:rPr lang="de-AT" sz="2800" u="sng" dirty="0" err="1"/>
              <a:t>reports</a:t>
            </a:r>
            <a:r>
              <a:rPr lang="de-AT" sz="2800" dirty="0"/>
              <a:t> on countries, </a:t>
            </a:r>
            <a:r>
              <a:rPr lang="de-AT" sz="2800" dirty="0" err="1"/>
              <a:t>companies</a:t>
            </a:r>
            <a:r>
              <a:rPr lang="de-AT" sz="2800" dirty="0"/>
              <a:t>, and </a:t>
            </a:r>
            <a:r>
              <a:rPr lang="de-AT" sz="2800" dirty="0" err="1"/>
              <a:t>sectors</a:t>
            </a:r>
            <a:r>
              <a:rPr lang="de-AT" sz="2800" dirty="0"/>
              <a:t>. </a:t>
            </a:r>
            <a:r>
              <a:rPr lang="de-AT" sz="2800" dirty="0" err="1"/>
              <a:t>It</a:t>
            </a:r>
            <a:r>
              <a:rPr lang="de-AT" sz="2800" dirty="0"/>
              <a:t> also </a:t>
            </a:r>
            <a:r>
              <a:rPr lang="de-AT" sz="2800" dirty="0" err="1"/>
              <a:t>includes</a:t>
            </a:r>
            <a:r>
              <a:rPr lang="de-AT" sz="2800" dirty="0"/>
              <a:t> </a:t>
            </a:r>
            <a:r>
              <a:rPr lang="de-AT" sz="2800" u="sng" dirty="0"/>
              <a:t>SWOT </a:t>
            </a:r>
            <a:r>
              <a:rPr lang="de-AT" sz="2800" u="sng" dirty="0" err="1"/>
              <a:t>Analyses</a:t>
            </a:r>
            <a:r>
              <a:rPr lang="de-AT" sz="2800" dirty="0"/>
              <a:t>.</a:t>
            </a: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EBSCO host – </a:t>
            </a:r>
            <a:br>
              <a:rPr lang="de-AT" sz="4000" dirty="0"/>
            </a:br>
            <a:r>
              <a:rPr lang="de-AT" sz="4000" dirty="0"/>
              <a:t>Business Source Premier</a:t>
            </a:r>
            <a:endParaRPr lang="en-US" sz="4000" dirty="0"/>
          </a:p>
        </p:txBody>
      </p:sp>
    </p:spTree>
    <p:extLst>
      <p:ext uri="{BB962C8B-B14F-4D97-AF65-F5344CB8AC3E}">
        <p14:creationId xmlns:p14="http://schemas.microsoft.com/office/powerpoint/2010/main" val="4237644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242114"/>
            <a:ext cx="7832633" cy="3340556"/>
          </a:xfrm>
        </p:spPr>
        <p:txBody>
          <a:bodyPr>
            <a:normAutofit/>
          </a:bodyPr>
          <a:lstStyle/>
          <a:p>
            <a:r>
              <a:rPr lang="de-AT" sz="2800" dirty="0">
                <a:hlinkClick r:id="rId2"/>
              </a:rPr>
              <a:t>SD</a:t>
            </a:r>
            <a:r>
              <a:rPr lang="de-AT" sz="2800" dirty="0"/>
              <a:t> </a:t>
            </a:r>
            <a:r>
              <a:rPr lang="de-AT" sz="2800" dirty="0" err="1"/>
              <a:t>is</a:t>
            </a:r>
            <a:r>
              <a:rPr lang="de-AT" sz="2800" dirty="0"/>
              <a:t> a </a:t>
            </a:r>
            <a:r>
              <a:rPr lang="de-AT" sz="2800" dirty="0" err="1"/>
              <a:t>platform</a:t>
            </a:r>
            <a:r>
              <a:rPr lang="de-AT" sz="2800" dirty="0"/>
              <a:t> </a:t>
            </a:r>
            <a:r>
              <a:rPr lang="en-US" sz="2800" dirty="0"/>
              <a:t>of peer-reviewed scholarly literature containing material of only one publisher, Elsevier.</a:t>
            </a:r>
          </a:p>
          <a:p>
            <a:r>
              <a:rPr lang="de-AT" sz="2800" dirty="0" err="1"/>
              <a:t>You</a:t>
            </a:r>
            <a:r>
              <a:rPr lang="de-AT" sz="2800" dirty="0"/>
              <a:t> </a:t>
            </a:r>
            <a:r>
              <a:rPr lang="de-AT" sz="2800" dirty="0" err="1"/>
              <a:t>can</a:t>
            </a:r>
            <a:r>
              <a:rPr lang="de-AT" sz="2800" dirty="0"/>
              <a:t> </a:t>
            </a:r>
            <a:r>
              <a:rPr lang="de-AT" sz="2800" dirty="0" err="1"/>
              <a:t>use</a:t>
            </a:r>
            <a:r>
              <a:rPr lang="de-AT" sz="2800" dirty="0"/>
              <a:t> </a:t>
            </a:r>
            <a:r>
              <a:rPr lang="de-AT" sz="2800" dirty="0" err="1"/>
              <a:t>it</a:t>
            </a:r>
            <a:r>
              <a:rPr lang="de-AT" sz="2800" dirty="0"/>
              <a:t> </a:t>
            </a:r>
            <a:r>
              <a:rPr lang="de-AT" sz="2800" dirty="0" err="1"/>
              <a:t>to</a:t>
            </a:r>
            <a:r>
              <a:rPr lang="de-AT" sz="2800" dirty="0"/>
              <a:t> </a:t>
            </a:r>
            <a:r>
              <a:rPr lang="de-AT" sz="2800" dirty="0" err="1"/>
              <a:t>get</a:t>
            </a:r>
            <a:r>
              <a:rPr lang="de-AT" sz="2800" dirty="0"/>
              <a:t> </a:t>
            </a:r>
            <a:r>
              <a:rPr lang="de-AT" sz="2800" dirty="0" err="1"/>
              <a:t>full</a:t>
            </a:r>
            <a:r>
              <a:rPr lang="de-AT" sz="2800" dirty="0"/>
              <a:t> </a:t>
            </a:r>
            <a:r>
              <a:rPr lang="de-AT" sz="2800" dirty="0" err="1"/>
              <a:t>text</a:t>
            </a:r>
            <a:r>
              <a:rPr lang="de-AT" sz="2800" dirty="0"/>
              <a:t> </a:t>
            </a:r>
            <a:r>
              <a:rPr lang="de-AT" sz="2800" dirty="0" err="1"/>
              <a:t>articles</a:t>
            </a:r>
            <a:r>
              <a:rPr lang="de-AT" sz="2800" dirty="0"/>
              <a:t> </a:t>
            </a:r>
            <a:r>
              <a:rPr lang="de-AT" sz="2800" dirty="0" err="1"/>
              <a:t>from</a:t>
            </a:r>
            <a:r>
              <a:rPr lang="de-AT" sz="2800" dirty="0"/>
              <a:t> </a:t>
            </a:r>
            <a:r>
              <a:rPr lang="de-AT" sz="2800" dirty="0" err="1"/>
              <a:t>journals</a:t>
            </a:r>
            <a:r>
              <a:rPr lang="de-AT" sz="2800" dirty="0"/>
              <a:t> </a:t>
            </a:r>
            <a:r>
              <a:rPr lang="de-AT" sz="2800" dirty="0" err="1"/>
              <a:t>we</a:t>
            </a:r>
            <a:r>
              <a:rPr lang="de-AT" sz="2800" dirty="0"/>
              <a:t> </a:t>
            </a:r>
            <a:r>
              <a:rPr lang="de-AT" sz="2800" dirty="0" err="1"/>
              <a:t>have</a:t>
            </a:r>
            <a:r>
              <a:rPr lang="de-AT" sz="2800" dirty="0"/>
              <a:t> </a:t>
            </a:r>
            <a:r>
              <a:rPr lang="de-AT" sz="2800" dirty="0" err="1"/>
              <a:t>subscribed</a:t>
            </a:r>
            <a:r>
              <a:rPr lang="de-AT" sz="2800" dirty="0"/>
              <a:t> </a:t>
            </a:r>
            <a:r>
              <a:rPr lang="de-AT" sz="2800" dirty="0" err="1"/>
              <a:t>to</a:t>
            </a:r>
            <a:r>
              <a:rPr lang="de-AT" sz="2800" dirty="0"/>
              <a:t> </a:t>
            </a:r>
            <a:r>
              <a:rPr lang="de-AT" sz="2800" dirty="0" err="1"/>
              <a:t>or</a:t>
            </a:r>
            <a:r>
              <a:rPr lang="de-AT" sz="2800" dirty="0"/>
              <a:t> </a:t>
            </a:r>
            <a:r>
              <a:rPr lang="de-AT" sz="2800" dirty="0" err="1"/>
              <a:t>from</a:t>
            </a:r>
            <a:r>
              <a:rPr lang="de-AT" sz="2800" dirty="0"/>
              <a:t> Open Access Journals, </a:t>
            </a:r>
            <a:r>
              <a:rPr lang="de-AT" sz="2800" dirty="0" err="1"/>
              <a:t>or</a:t>
            </a:r>
            <a:r>
              <a:rPr lang="de-AT" sz="2800" dirty="0"/>
              <a:t> </a:t>
            </a:r>
            <a:r>
              <a:rPr lang="de-AT" sz="2800" dirty="0" err="1"/>
              <a:t>you</a:t>
            </a:r>
            <a:r>
              <a:rPr lang="de-AT" sz="2800" dirty="0"/>
              <a:t> </a:t>
            </a:r>
            <a:r>
              <a:rPr lang="de-AT" sz="2800" dirty="0" err="1"/>
              <a:t>can</a:t>
            </a:r>
            <a:r>
              <a:rPr lang="de-AT" sz="2800" dirty="0"/>
              <a:t> also </a:t>
            </a:r>
            <a:r>
              <a:rPr lang="de-AT" sz="2800" dirty="0" err="1"/>
              <a:t>use</a:t>
            </a:r>
            <a:r>
              <a:rPr lang="de-AT" sz="2800" dirty="0"/>
              <a:t> </a:t>
            </a:r>
            <a:r>
              <a:rPr lang="de-AT" sz="2800" dirty="0" err="1"/>
              <a:t>it</a:t>
            </a:r>
            <a:r>
              <a:rPr lang="de-AT" sz="2800" dirty="0"/>
              <a:t> </a:t>
            </a:r>
            <a:r>
              <a:rPr lang="de-AT" sz="2800" dirty="0" err="1"/>
              <a:t>as</a:t>
            </a:r>
            <a:r>
              <a:rPr lang="de-AT" sz="2800" dirty="0"/>
              <a:t> a </a:t>
            </a:r>
            <a:r>
              <a:rPr lang="de-AT" sz="2800" dirty="0" err="1"/>
              <a:t>reference</a:t>
            </a:r>
            <a:r>
              <a:rPr lang="de-AT" sz="2800" dirty="0"/>
              <a:t> </a:t>
            </a:r>
            <a:r>
              <a:rPr lang="de-AT" sz="2800" dirty="0" err="1"/>
              <a:t>platform</a:t>
            </a:r>
            <a:r>
              <a:rPr lang="de-AT" sz="2800" dirty="0"/>
              <a:t> </a:t>
            </a:r>
            <a:r>
              <a:rPr lang="de-AT" sz="2800" dirty="0" err="1"/>
              <a:t>to</a:t>
            </a:r>
            <a:r>
              <a:rPr lang="de-AT" sz="2800" dirty="0"/>
              <a:t> </a:t>
            </a:r>
            <a:r>
              <a:rPr lang="de-AT" sz="2800" dirty="0" err="1"/>
              <a:t>see</a:t>
            </a:r>
            <a:r>
              <a:rPr lang="de-AT" sz="2800" dirty="0"/>
              <a:t> </a:t>
            </a:r>
            <a:r>
              <a:rPr lang="de-AT" sz="2800" dirty="0" err="1"/>
              <a:t>what</a:t>
            </a:r>
            <a:r>
              <a:rPr lang="de-AT" sz="2800" dirty="0"/>
              <a:t> </a:t>
            </a:r>
            <a:r>
              <a:rPr lang="de-AT" sz="2800" dirty="0" err="1"/>
              <a:t>other</a:t>
            </a:r>
            <a:r>
              <a:rPr lang="de-AT" sz="2800" dirty="0"/>
              <a:t> </a:t>
            </a:r>
            <a:r>
              <a:rPr lang="de-AT" sz="2800" dirty="0" err="1"/>
              <a:t>articles</a:t>
            </a:r>
            <a:r>
              <a:rPr lang="de-AT" sz="2800" dirty="0"/>
              <a:t> </a:t>
            </a:r>
            <a:r>
              <a:rPr lang="de-AT" sz="2800" dirty="0" err="1"/>
              <a:t>might</a:t>
            </a:r>
            <a:r>
              <a:rPr lang="de-AT" sz="2800" dirty="0"/>
              <a:t> </a:t>
            </a:r>
            <a:r>
              <a:rPr lang="de-AT" sz="2800" dirty="0" err="1"/>
              <a:t>be</a:t>
            </a:r>
            <a:r>
              <a:rPr lang="de-AT" sz="2800" dirty="0"/>
              <a:t> </a:t>
            </a:r>
            <a:r>
              <a:rPr lang="de-AT" sz="2800" dirty="0" err="1"/>
              <a:t>interesting</a:t>
            </a:r>
            <a:r>
              <a:rPr lang="de-AT" sz="2800" dirty="0"/>
              <a:t> </a:t>
            </a:r>
            <a:r>
              <a:rPr lang="de-AT" sz="2800" dirty="0" err="1"/>
              <a:t>for</a:t>
            </a:r>
            <a:r>
              <a:rPr lang="de-AT" sz="2800" dirty="0"/>
              <a:t> </a:t>
            </a:r>
            <a:r>
              <a:rPr lang="de-AT" sz="2800" dirty="0" err="1"/>
              <a:t>you</a:t>
            </a:r>
            <a:r>
              <a:rPr lang="de-AT" sz="2800" dirty="0"/>
              <a:t>.</a:t>
            </a:r>
            <a:endParaRPr lang="en-US" sz="2800" dirty="0"/>
          </a:p>
          <a:p>
            <a:endParaRPr lang="en-US"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Science </a:t>
            </a:r>
            <a:r>
              <a:rPr lang="de-AT" sz="4000" dirty="0" err="1"/>
              <a:t>Direct</a:t>
            </a:r>
            <a:endParaRPr lang="en-US" sz="4000" dirty="0"/>
          </a:p>
        </p:txBody>
      </p:sp>
    </p:spTree>
    <p:extLst>
      <p:ext uri="{BB962C8B-B14F-4D97-AF65-F5344CB8AC3E}">
        <p14:creationId xmlns:p14="http://schemas.microsoft.com/office/powerpoint/2010/main" val="1726887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242114"/>
            <a:ext cx="7832633" cy="3340556"/>
          </a:xfrm>
        </p:spPr>
        <p:txBody>
          <a:bodyPr>
            <a:normAutofit/>
          </a:bodyPr>
          <a:lstStyle/>
          <a:p>
            <a:r>
              <a:rPr lang="de-AT" sz="2800" dirty="0">
                <a:hlinkClick r:id="rId2"/>
              </a:rPr>
              <a:t>Springer</a:t>
            </a:r>
            <a:r>
              <a:rPr lang="de-AT" sz="2800" dirty="0"/>
              <a:t> </a:t>
            </a:r>
            <a:r>
              <a:rPr lang="de-AT" sz="2800" dirty="0" err="1"/>
              <a:t>is</a:t>
            </a:r>
            <a:r>
              <a:rPr lang="de-AT" sz="2800" dirty="0"/>
              <a:t> a </a:t>
            </a:r>
            <a:r>
              <a:rPr lang="de-AT" sz="2800" dirty="0" err="1"/>
              <a:t>platform</a:t>
            </a:r>
            <a:r>
              <a:rPr lang="de-AT" sz="2800" dirty="0"/>
              <a:t> </a:t>
            </a:r>
            <a:r>
              <a:rPr lang="en-US" sz="2800" dirty="0"/>
              <a:t>of scholarly literature containing material of only one publisher, Springer.</a:t>
            </a:r>
          </a:p>
          <a:p>
            <a:r>
              <a:rPr lang="de-AT" sz="2800" dirty="0" err="1"/>
              <a:t>You</a:t>
            </a:r>
            <a:r>
              <a:rPr lang="de-AT" sz="2800" dirty="0"/>
              <a:t> </a:t>
            </a:r>
            <a:r>
              <a:rPr lang="de-AT" sz="2800" dirty="0" err="1"/>
              <a:t>can</a:t>
            </a:r>
            <a:r>
              <a:rPr lang="de-AT" sz="2800" dirty="0"/>
              <a:t> </a:t>
            </a:r>
            <a:r>
              <a:rPr lang="de-AT" sz="2800" dirty="0" err="1"/>
              <a:t>use</a:t>
            </a:r>
            <a:r>
              <a:rPr lang="de-AT" sz="2800" dirty="0"/>
              <a:t> </a:t>
            </a:r>
            <a:r>
              <a:rPr lang="de-AT" sz="2800" dirty="0" err="1"/>
              <a:t>it</a:t>
            </a:r>
            <a:r>
              <a:rPr lang="de-AT" sz="2800" dirty="0"/>
              <a:t> </a:t>
            </a:r>
            <a:r>
              <a:rPr lang="de-AT" sz="2800" dirty="0" err="1"/>
              <a:t>to</a:t>
            </a:r>
            <a:r>
              <a:rPr lang="de-AT" sz="2800" dirty="0"/>
              <a:t> </a:t>
            </a:r>
            <a:r>
              <a:rPr lang="de-AT" sz="2800" dirty="0" err="1"/>
              <a:t>get</a:t>
            </a:r>
            <a:r>
              <a:rPr lang="de-AT" sz="2800" dirty="0"/>
              <a:t> </a:t>
            </a:r>
            <a:r>
              <a:rPr lang="de-AT" sz="2800" dirty="0" err="1"/>
              <a:t>full</a:t>
            </a:r>
            <a:r>
              <a:rPr lang="de-AT" sz="2800" dirty="0"/>
              <a:t> </a:t>
            </a:r>
            <a:r>
              <a:rPr lang="de-AT" sz="2800" dirty="0" err="1"/>
              <a:t>text</a:t>
            </a:r>
            <a:r>
              <a:rPr lang="de-AT" sz="2800" dirty="0"/>
              <a:t> </a:t>
            </a:r>
            <a:r>
              <a:rPr lang="de-AT" sz="2800" dirty="0" err="1"/>
              <a:t>articles</a:t>
            </a:r>
            <a:r>
              <a:rPr lang="de-AT" sz="2800" dirty="0"/>
              <a:t> </a:t>
            </a:r>
            <a:r>
              <a:rPr lang="de-AT" sz="2800" dirty="0" err="1"/>
              <a:t>from</a:t>
            </a:r>
            <a:r>
              <a:rPr lang="de-AT" sz="2800" dirty="0"/>
              <a:t> </a:t>
            </a:r>
            <a:r>
              <a:rPr lang="de-AT" sz="2800" dirty="0" err="1"/>
              <a:t>journals</a:t>
            </a:r>
            <a:r>
              <a:rPr lang="de-AT" sz="2800" dirty="0"/>
              <a:t> </a:t>
            </a:r>
            <a:r>
              <a:rPr lang="de-AT" sz="2800" dirty="0" err="1"/>
              <a:t>we</a:t>
            </a:r>
            <a:r>
              <a:rPr lang="de-AT" sz="2800" dirty="0"/>
              <a:t> </a:t>
            </a:r>
            <a:r>
              <a:rPr lang="de-AT" sz="2800" dirty="0" err="1"/>
              <a:t>have</a:t>
            </a:r>
            <a:r>
              <a:rPr lang="de-AT" sz="2800" dirty="0"/>
              <a:t> </a:t>
            </a:r>
            <a:r>
              <a:rPr lang="de-AT" sz="2800" dirty="0" err="1"/>
              <a:t>subscribed</a:t>
            </a:r>
            <a:r>
              <a:rPr lang="de-AT" sz="2800" dirty="0"/>
              <a:t> </a:t>
            </a:r>
            <a:r>
              <a:rPr lang="de-AT" sz="2800" dirty="0" err="1"/>
              <a:t>to</a:t>
            </a:r>
            <a:r>
              <a:rPr lang="de-AT" sz="2800" dirty="0"/>
              <a:t> </a:t>
            </a:r>
            <a:r>
              <a:rPr lang="de-AT" sz="2800" dirty="0" err="1"/>
              <a:t>or</a:t>
            </a:r>
            <a:r>
              <a:rPr lang="de-AT" sz="2800" dirty="0"/>
              <a:t> </a:t>
            </a:r>
            <a:r>
              <a:rPr lang="de-AT" sz="2800" dirty="0" err="1"/>
              <a:t>from</a:t>
            </a:r>
            <a:r>
              <a:rPr lang="de-AT" sz="2800" dirty="0"/>
              <a:t> Open Access Journals, </a:t>
            </a:r>
            <a:r>
              <a:rPr lang="de-AT" sz="2800" dirty="0" err="1"/>
              <a:t>or</a:t>
            </a:r>
            <a:r>
              <a:rPr lang="de-AT" sz="2800" dirty="0"/>
              <a:t> </a:t>
            </a:r>
            <a:r>
              <a:rPr lang="de-AT" sz="2800" dirty="0" err="1"/>
              <a:t>you</a:t>
            </a:r>
            <a:r>
              <a:rPr lang="de-AT" sz="2800" dirty="0"/>
              <a:t> </a:t>
            </a:r>
            <a:r>
              <a:rPr lang="de-AT" sz="2800" dirty="0" err="1"/>
              <a:t>can</a:t>
            </a:r>
            <a:r>
              <a:rPr lang="de-AT" sz="2800" dirty="0"/>
              <a:t> also </a:t>
            </a:r>
            <a:r>
              <a:rPr lang="de-AT" sz="2800" dirty="0" err="1"/>
              <a:t>use</a:t>
            </a:r>
            <a:r>
              <a:rPr lang="de-AT" sz="2800" dirty="0"/>
              <a:t> </a:t>
            </a:r>
            <a:r>
              <a:rPr lang="de-AT" sz="2800" dirty="0" err="1"/>
              <a:t>it</a:t>
            </a:r>
            <a:r>
              <a:rPr lang="de-AT" sz="2800" dirty="0"/>
              <a:t> </a:t>
            </a:r>
            <a:r>
              <a:rPr lang="de-AT" sz="2800" dirty="0" err="1"/>
              <a:t>as</a:t>
            </a:r>
            <a:r>
              <a:rPr lang="de-AT" sz="2800" dirty="0"/>
              <a:t> a </a:t>
            </a:r>
            <a:r>
              <a:rPr lang="de-AT" sz="2800" dirty="0" err="1"/>
              <a:t>reference</a:t>
            </a:r>
            <a:r>
              <a:rPr lang="de-AT" sz="2800" dirty="0"/>
              <a:t> </a:t>
            </a:r>
            <a:r>
              <a:rPr lang="de-AT" sz="2800" dirty="0" err="1"/>
              <a:t>platform</a:t>
            </a:r>
            <a:r>
              <a:rPr lang="de-AT" sz="2800" dirty="0"/>
              <a:t> </a:t>
            </a:r>
            <a:r>
              <a:rPr lang="de-AT" sz="2800" dirty="0" err="1"/>
              <a:t>to</a:t>
            </a:r>
            <a:r>
              <a:rPr lang="de-AT" sz="2800" dirty="0"/>
              <a:t> </a:t>
            </a:r>
            <a:r>
              <a:rPr lang="de-AT" sz="2800" dirty="0" err="1"/>
              <a:t>see</a:t>
            </a:r>
            <a:r>
              <a:rPr lang="de-AT" sz="2800" dirty="0"/>
              <a:t> </a:t>
            </a:r>
            <a:r>
              <a:rPr lang="de-AT" sz="2800" dirty="0" err="1"/>
              <a:t>what</a:t>
            </a:r>
            <a:r>
              <a:rPr lang="de-AT" sz="2800" dirty="0"/>
              <a:t> </a:t>
            </a:r>
            <a:r>
              <a:rPr lang="de-AT" sz="2800" dirty="0" err="1"/>
              <a:t>other</a:t>
            </a:r>
            <a:r>
              <a:rPr lang="de-AT" sz="2800" dirty="0"/>
              <a:t> </a:t>
            </a:r>
            <a:r>
              <a:rPr lang="de-AT" sz="2800" dirty="0" err="1"/>
              <a:t>articles</a:t>
            </a:r>
            <a:r>
              <a:rPr lang="de-AT" sz="2800" dirty="0"/>
              <a:t> </a:t>
            </a:r>
            <a:r>
              <a:rPr lang="de-AT" sz="2800" dirty="0" err="1"/>
              <a:t>might</a:t>
            </a:r>
            <a:r>
              <a:rPr lang="de-AT" sz="2800" dirty="0"/>
              <a:t> </a:t>
            </a:r>
            <a:r>
              <a:rPr lang="de-AT" sz="2800" dirty="0" err="1"/>
              <a:t>be</a:t>
            </a:r>
            <a:r>
              <a:rPr lang="de-AT" sz="2800" dirty="0"/>
              <a:t> </a:t>
            </a:r>
            <a:r>
              <a:rPr lang="de-AT" sz="2800" dirty="0" err="1"/>
              <a:t>interesting</a:t>
            </a:r>
            <a:r>
              <a:rPr lang="de-AT" sz="2800" dirty="0"/>
              <a:t> </a:t>
            </a:r>
            <a:r>
              <a:rPr lang="de-AT" sz="2800" dirty="0" err="1"/>
              <a:t>for</a:t>
            </a:r>
            <a:r>
              <a:rPr lang="de-AT" sz="2800" dirty="0"/>
              <a:t> </a:t>
            </a:r>
            <a:r>
              <a:rPr lang="de-AT" sz="2800" dirty="0" err="1"/>
              <a:t>you</a:t>
            </a:r>
            <a:r>
              <a:rPr lang="de-AT" sz="2800" dirty="0"/>
              <a:t>.</a:t>
            </a:r>
            <a:endParaRPr lang="en-US" sz="2800" dirty="0"/>
          </a:p>
          <a:p>
            <a:endParaRPr lang="en-US"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Springer</a:t>
            </a:r>
            <a:endParaRPr lang="en-US" sz="4000" dirty="0"/>
          </a:p>
        </p:txBody>
      </p:sp>
    </p:spTree>
    <p:extLst>
      <p:ext uri="{BB962C8B-B14F-4D97-AF65-F5344CB8AC3E}">
        <p14:creationId xmlns:p14="http://schemas.microsoft.com/office/powerpoint/2010/main" val="120293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133600"/>
            <a:ext cx="7832633" cy="3905250"/>
          </a:xfrm>
        </p:spPr>
        <p:txBody>
          <a:bodyPr>
            <a:normAutofit/>
          </a:bodyPr>
          <a:lstStyle/>
          <a:p>
            <a:pPr marL="0" indent="0">
              <a:buNone/>
            </a:pPr>
            <a:r>
              <a:rPr lang="en-US" sz="2800" dirty="0"/>
              <a:t>The </a:t>
            </a:r>
            <a:r>
              <a:rPr lang="en-US" sz="2800" dirty="0">
                <a:hlinkClick r:id="rId2"/>
              </a:rPr>
              <a:t>UNWTO </a:t>
            </a:r>
            <a:r>
              <a:rPr lang="en-US" sz="2800" dirty="0" err="1">
                <a:hlinkClick r:id="rId2"/>
              </a:rPr>
              <a:t>Elibrary</a:t>
            </a:r>
            <a:r>
              <a:rPr lang="en-US" sz="2800" dirty="0"/>
              <a:t> is an online service from the World Tourism Organization (UNWTO) with a broad coverage of tourism and related subject areas.</a:t>
            </a:r>
          </a:p>
          <a:p>
            <a:pPr marL="0" indent="0">
              <a:buNone/>
            </a:pPr>
            <a:endParaRPr lang="en-US" sz="2800" dirty="0"/>
          </a:p>
          <a:p>
            <a:pPr marL="0" indent="0">
              <a:buNone/>
            </a:pPr>
            <a:r>
              <a:rPr lang="en-US" sz="2800" dirty="0"/>
              <a:t>You find books, journals, statistics, reports… all things tourism. The subject areas include, among other, ecotourism, sustainable development, finance and investment, risk and crisis management, market research, tourism statistics and poverty alleviation. </a:t>
            </a: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UNWTO E-Library</a:t>
            </a:r>
            <a:endParaRPr lang="en-US" sz="4000" dirty="0"/>
          </a:p>
        </p:txBody>
      </p:sp>
    </p:spTree>
    <p:extLst>
      <p:ext uri="{BB962C8B-B14F-4D97-AF65-F5344CB8AC3E}">
        <p14:creationId xmlns:p14="http://schemas.microsoft.com/office/powerpoint/2010/main" val="1978412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236972"/>
            <a:ext cx="7832633" cy="2722451"/>
          </a:xfrm>
        </p:spPr>
        <p:txBody>
          <a:bodyPr>
            <a:noAutofit/>
          </a:bodyPr>
          <a:lstStyle/>
          <a:p>
            <a:r>
              <a:rPr lang="en-US" sz="2800" dirty="0">
                <a:hlinkClick r:id="rId2"/>
              </a:rPr>
              <a:t>Statista</a:t>
            </a:r>
            <a:r>
              <a:rPr lang="en-US" sz="2800" dirty="0"/>
              <a:t> is one of the biggest statistics databases offering information from market- and opinion research institutes, official statistics, economic data.</a:t>
            </a:r>
          </a:p>
          <a:p>
            <a:r>
              <a:rPr lang="en-US" sz="2800" dirty="0"/>
              <a:t>Their range of topics and industries is extremely broad, covering tourism as well as coronavirus, coal mining, the film industry and almost anything in between.</a:t>
            </a: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Statista</a:t>
            </a:r>
            <a:endParaRPr lang="en-US" sz="4000" dirty="0"/>
          </a:p>
        </p:txBody>
      </p:sp>
    </p:spTree>
    <p:extLst>
      <p:ext uri="{BB962C8B-B14F-4D97-AF65-F5344CB8AC3E}">
        <p14:creationId xmlns:p14="http://schemas.microsoft.com/office/powerpoint/2010/main" val="1822839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3D3E9B-69F3-628F-6546-65F7DA4E76B1}"/>
              </a:ext>
            </a:extLst>
          </p:cNvPr>
          <p:cNvSpPr>
            <a:spLocks noGrp="1"/>
          </p:cNvSpPr>
          <p:nvPr>
            <p:ph type="body" sz="quarter" idx="11"/>
          </p:nvPr>
        </p:nvSpPr>
        <p:spPr/>
        <p:txBody>
          <a:bodyPr>
            <a:normAutofit/>
          </a:bodyPr>
          <a:lstStyle/>
          <a:p>
            <a:r>
              <a:rPr lang="de-AT" sz="2800" dirty="0"/>
              <a:t>Large </a:t>
            </a:r>
            <a:r>
              <a:rPr lang="de-AT" sz="2800" dirty="0" err="1"/>
              <a:t>number</a:t>
            </a:r>
            <a:r>
              <a:rPr lang="de-AT" sz="2800" dirty="0"/>
              <a:t> </a:t>
            </a:r>
            <a:r>
              <a:rPr lang="de-AT" sz="2800" dirty="0" err="1"/>
              <a:t>of</a:t>
            </a:r>
            <a:r>
              <a:rPr lang="de-AT" sz="2800" dirty="0"/>
              <a:t> </a:t>
            </a:r>
            <a:r>
              <a:rPr lang="de-AT" sz="2800" dirty="0" err="1"/>
              <a:t>journals</a:t>
            </a:r>
            <a:r>
              <a:rPr lang="de-AT" sz="2800" dirty="0"/>
              <a:t> and </a:t>
            </a:r>
            <a:r>
              <a:rPr lang="de-AT" sz="2800" dirty="0" err="1"/>
              <a:t>articles</a:t>
            </a:r>
            <a:endParaRPr lang="de-AT" sz="2800" dirty="0"/>
          </a:p>
          <a:p>
            <a:r>
              <a:rPr lang="de-AT" sz="2800" dirty="0"/>
              <a:t>T&amp;F social </a:t>
            </a:r>
            <a:r>
              <a:rPr lang="de-AT" sz="2800" dirty="0" err="1"/>
              <a:t>sciences</a:t>
            </a:r>
            <a:r>
              <a:rPr lang="de-AT" sz="2800" dirty="0"/>
              <a:t> and </a:t>
            </a:r>
            <a:r>
              <a:rPr lang="de-AT" sz="2800" dirty="0" err="1"/>
              <a:t>humanities</a:t>
            </a:r>
            <a:r>
              <a:rPr lang="de-AT" sz="2800" dirty="0"/>
              <a:t> </a:t>
            </a:r>
            <a:r>
              <a:rPr lang="de-AT" sz="2800" dirty="0" err="1"/>
              <a:t>library</a:t>
            </a:r>
            <a:endParaRPr lang="de-AT" sz="2800" dirty="0"/>
          </a:p>
          <a:p>
            <a:r>
              <a:rPr lang="de-AT" sz="2800" dirty="0"/>
              <a:t>T&amp;F </a:t>
            </a:r>
            <a:r>
              <a:rPr lang="de-AT" sz="2800" dirty="0" err="1"/>
              <a:t>science</a:t>
            </a:r>
            <a:r>
              <a:rPr lang="de-AT" sz="2800" dirty="0"/>
              <a:t> and </a:t>
            </a:r>
            <a:r>
              <a:rPr lang="de-AT" sz="2800" dirty="0" err="1"/>
              <a:t>technology</a:t>
            </a:r>
            <a:r>
              <a:rPr lang="de-AT" sz="2800" dirty="0"/>
              <a:t> </a:t>
            </a:r>
            <a:r>
              <a:rPr lang="de-AT" sz="2800" dirty="0" err="1"/>
              <a:t>library</a:t>
            </a:r>
            <a:endParaRPr lang="en-AT" sz="2800" dirty="0"/>
          </a:p>
        </p:txBody>
      </p:sp>
      <p:sp>
        <p:nvSpPr>
          <p:cNvPr id="3" name="Title 2">
            <a:extLst>
              <a:ext uri="{FF2B5EF4-FFF2-40B4-BE49-F238E27FC236}">
                <a16:creationId xmlns:a16="http://schemas.microsoft.com/office/drawing/2014/main" id="{B9A8E3F7-B411-D001-BA0C-1D296A840882}"/>
              </a:ext>
            </a:extLst>
          </p:cNvPr>
          <p:cNvSpPr>
            <a:spLocks noGrp="1"/>
          </p:cNvSpPr>
          <p:nvPr>
            <p:ph type="title"/>
          </p:nvPr>
        </p:nvSpPr>
        <p:spPr/>
        <p:txBody>
          <a:bodyPr/>
          <a:lstStyle/>
          <a:p>
            <a:r>
              <a:rPr lang="de-AT" dirty="0"/>
              <a:t>Taylor &amp; Francis Online</a:t>
            </a:r>
            <a:endParaRPr lang="en-AT" dirty="0"/>
          </a:p>
        </p:txBody>
      </p:sp>
    </p:spTree>
    <p:extLst>
      <p:ext uri="{BB962C8B-B14F-4D97-AF65-F5344CB8AC3E}">
        <p14:creationId xmlns:p14="http://schemas.microsoft.com/office/powerpoint/2010/main" val="1018421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209802"/>
            <a:ext cx="7832633" cy="3724273"/>
          </a:xfrm>
        </p:spPr>
        <p:txBody>
          <a:bodyPr>
            <a:normAutofit/>
          </a:bodyPr>
          <a:lstStyle/>
          <a:p>
            <a:pPr marL="0" indent="0">
              <a:buNone/>
            </a:pPr>
            <a:r>
              <a:rPr lang="de-AT" sz="2800" dirty="0" err="1"/>
              <a:t>Please</a:t>
            </a:r>
            <a:r>
              <a:rPr lang="de-AT" sz="2800" dirty="0"/>
              <a:t> do not </a:t>
            </a:r>
            <a:r>
              <a:rPr lang="de-AT" sz="2800" dirty="0" err="1"/>
              <a:t>hesitate</a:t>
            </a:r>
            <a:r>
              <a:rPr lang="de-AT" sz="2800" dirty="0"/>
              <a:t> </a:t>
            </a:r>
            <a:r>
              <a:rPr lang="de-AT" sz="2800" dirty="0" err="1"/>
              <a:t>to</a:t>
            </a:r>
            <a:r>
              <a:rPr lang="de-AT" sz="2800" dirty="0"/>
              <a:t> </a:t>
            </a:r>
            <a:r>
              <a:rPr lang="de-AT" sz="2800" dirty="0" err="1"/>
              <a:t>contact</a:t>
            </a:r>
            <a:r>
              <a:rPr lang="de-AT" sz="2800" dirty="0"/>
              <a:t> </a:t>
            </a:r>
            <a:r>
              <a:rPr lang="de-AT" sz="2800" dirty="0" err="1"/>
              <a:t>your</a:t>
            </a:r>
            <a:r>
              <a:rPr lang="de-AT" sz="2800" dirty="0"/>
              <a:t> </a:t>
            </a:r>
            <a:r>
              <a:rPr lang="de-AT" sz="2800" dirty="0" err="1"/>
              <a:t>library</a:t>
            </a:r>
            <a:r>
              <a:rPr lang="de-AT" sz="2800" dirty="0"/>
              <a:t> </a:t>
            </a:r>
            <a:r>
              <a:rPr lang="de-AT" sz="2800" dirty="0" err="1"/>
              <a:t>team</a:t>
            </a:r>
            <a:r>
              <a:rPr lang="de-AT" sz="2800" dirty="0"/>
              <a:t> </a:t>
            </a:r>
            <a:r>
              <a:rPr lang="de-AT" sz="2800" dirty="0" err="1"/>
              <a:t>if</a:t>
            </a:r>
            <a:r>
              <a:rPr lang="de-AT" sz="2800" dirty="0"/>
              <a:t> </a:t>
            </a:r>
            <a:r>
              <a:rPr lang="de-AT" sz="2800" dirty="0" err="1"/>
              <a:t>you</a:t>
            </a:r>
            <a:r>
              <a:rPr lang="de-AT" sz="2800" dirty="0"/>
              <a:t> </a:t>
            </a:r>
            <a:r>
              <a:rPr lang="de-AT" sz="2800" dirty="0" err="1"/>
              <a:t>have</a:t>
            </a:r>
            <a:r>
              <a:rPr lang="de-AT" sz="2800" dirty="0"/>
              <a:t> </a:t>
            </a:r>
            <a:r>
              <a:rPr lang="de-AT" sz="2800" dirty="0" err="1"/>
              <a:t>any</a:t>
            </a:r>
            <a:r>
              <a:rPr lang="de-AT" sz="2800" dirty="0"/>
              <a:t> </a:t>
            </a:r>
            <a:r>
              <a:rPr lang="de-AT" sz="2800" dirty="0" err="1"/>
              <a:t>questions</a:t>
            </a:r>
            <a:r>
              <a:rPr lang="de-AT" sz="2800" dirty="0"/>
              <a:t>!</a:t>
            </a:r>
          </a:p>
          <a:p>
            <a:pPr marL="0" indent="0">
              <a:buNone/>
            </a:pPr>
            <a:endParaRPr lang="de-AT" sz="2800" dirty="0"/>
          </a:p>
          <a:p>
            <a:pPr marL="0" indent="0">
              <a:buNone/>
            </a:pPr>
            <a:r>
              <a:rPr lang="de-AT" sz="2800" dirty="0" err="1"/>
              <a:t>Let</a:t>
            </a:r>
            <a:r>
              <a:rPr lang="de-AT" sz="2800" dirty="0"/>
              <a:t> </a:t>
            </a:r>
            <a:r>
              <a:rPr lang="de-AT" sz="2800" dirty="0" err="1"/>
              <a:t>us</a:t>
            </a:r>
            <a:r>
              <a:rPr lang="de-AT" sz="2800" dirty="0"/>
              <a:t> </a:t>
            </a:r>
            <a:r>
              <a:rPr lang="de-AT" sz="2800" dirty="0" err="1"/>
              <a:t>know</a:t>
            </a:r>
            <a:r>
              <a:rPr lang="de-AT" sz="2800" dirty="0"/>
              <a:t> </a:t>
            </a:r>
            <a:r>
              <a:rPr lang="de-AT" sz="2800" dirty="0" err="1"/>
              <a:t>if</a:t>
            </a:r>
            <a:r>
              <a:rPr lang="de-AT" sz="2800" dirty="0"/>
              <a:t> </a:t>
            </a:r>
            <a:r>
              <a:rPr lang="de-AT" sz="2800" dirty="0" err="1"/>
              <a:t>we</a:t>
            </a:r>
            <a:r>
              <a:rPr lang="de-AT" sz="2800" dirty="0"/>
              <a:t> </a:t>
            </a:r>
            <a:r>
              <a:rPr lang="de-AT" sz="2800" dirty="0" err="1"/>
              <a:t>can</a:t>
            </a:r>
            <a:r>
              <a:rPr lang="de-AT" sz="2800" dirty="0"/>
              <a:t> </a:t>
            </a:r>
            <a:r>
              <a:rPr lang="de-AT" sz="2800" dirty="0" err="1"/>
              <a:t>help</a:t>
            </a:r>
            <a:r>
              <a:rPr lang="de-AT" sz="2800" dirty="0"/>
              <a:t> </a:t>
            </a:r>
            <a:r>
              <a:rPr lang="de-AT" sz="2800" dirty="0" err="1"/>
              <a:t>you</a:t>
            </a:r>
            <a:r>
              <a:rPr lang="de-AT" sz="2800" dirty="0"/>
              <a:t> </a:t>
            </a:r>
            <a:r>
              <a:rPr lang="de-AT" sz="2800" dirty="0" err="1"/>
              <a:t>with</a:t>
            </a:r>
            <a:r>
              <a:rPr lang="de-AT" sz="2800" dirty="0"/>
              <a:t> </a:t>
            </a:r>
            <a:r>
              <a:rPr lang="de-AT" sz="2800" dirty="0" err="1"/>
              <a:t>using</a:t>
            </a:r>
            <a:r>
              <a:rPr lang="de-AT" sz="2800" dirty="0"/>
              <a:t> </a:t>
            </a:r>
            <a:r>
              <a:rPr lang="de-AT" sz="2800" dirty="0" err="1"/>
              <a:t>the</a:t>
            </a:r>
            <a:r>
              <a:rPr lang="de-AT" sz="2800" dirty="0"/>
              <a:t> online </a:t>
            </a:r>
            <a:r>
              <a:rPr lang="de-AT" sz="2800" dirty="0" err="1"/>
              <a:t>resources</a:t>
            </a:r>
            <a:r>
              <a:rPr lang="de-AT" sz="2800" dirty="0"/>
              <a:t> </a:t>
            </a:r>
            <a:r>
              <a:rPr lang="de-AT" sz="2800" dirty="0" err="1"/>
              <a:t>or</a:t>
            </a:r>
            <a:r>
              <a:rPr lang="de-AT" sz="2800" dirty="0"/>
              <a:t> </a:t>
            </a:r>
            <a:r>
              <a:rPr lang="de-AT" sz="2800" dirty="0" err="1"/>
              <a:t>our</a:t>
            </a:r>
            <a:r>
              <a:rPr lang="de-AT" sz="2800" dirty="0"/>
              <a:t> own </a:t>
            </a:r>
            <a:r>
              <a:rPr lang="de-AT" sz="2800" dirty="0" err="1"/>
              <a:t>library</a:t>
            </a:r>
            <a:r>
              <a:rPr lang="de-AT" sz="2800" dirty="0"/>
              <a:t> OPAC (=</a:t>
            </a:r>
            <a:r>
              <a:rPr lang="de-AT" sz="2800" dirty="0" err="1"/>
              <a:t>the</a:t>
            </a:r>
            <a:r>
              <a:rPr lang="de-AT" sz="2800" dirty="0"/>
              <a:t> online </a:t>
            </a:r>
            <a:r>
              <a:rPr lang="de-AT" sz="2800" dirty="0" err="1"/>
              <a:t>catalogue</a:t>
            </a:r>
            <a:r>
              <a:rPr lang="de-AT" sz="2800" dirty="0"/>
              <a:t>) – </a:t>
            </a:r>
            <a:r>
              <a:rPr lang="de-AT" sz="2800" dirty="0" err="1"/>
              <a:t>we</a:t>
            </a:r>
            <a:r>
              <a:rPr lang="de-AT" sz="2800" dirty="0"/>
              <a:t> will </a:t>
            </a:r>
            <a:r>
              <a:rPr lang="de-AT" sz="2800" dirty="0" err="1"/>
              <a:t>try</a:t>
            </a:r>
            <a:r>
              <a:rPr lang="de-AT" sz="2800" dirty="0"/>
              <a:t> </a:t>
            </a:r>
            <a:r>
              <a:rPr lang="de-AT" sz="2800" dirty="0" err="1"/>
              <a:t>our</a:t>
            </a:r>
            <a:r>
              <a:rPr lang="de-AT" sz="2800" dirty="0"/>
              <a:t> </a:t>
            </a:r>
            <a:r>
              <a:rPr lang="de-AT" sz="2800" dirty="0" err="1"/>
              <a:t>best</a:t>
            </a:r>
            <a:r>
              <a:rPr lang="de-AT" sz="2800" dirty="0"/>
              <a:t> </a:t>
            </a:r>
            <a:r>
              <a:rPr lang="de-AT" sz="2800" dirty="0" err="1"/>
              <a:t>to</a:t>
            </a:r>
            <a:r>
              <a:rPr lang="de-AT" sz="2800" dirty="0"/>
              <a:t> support </a:t>
            </a:r>
            <a:r>
              <a:rPr lang="de-AT" sz="2800" dirty="0" err="1"/>
              <a:t>you</a:t>
            </a:r>
            <a:r>
              <a:rPr lang="de-AT" sz="2800" dirty="0"/>
              <a:t>!</a:t>
            </a:r>
          </a:p>
          <a:p>
            <a:pPr marL="0" indent="0">
              <a:buNone/>
            </a:pPr>
            <a:r>
              <a:rPr lang="de-AT" sz="2800" dirty="0">
                <a:hlinkClick r:id="rId2"/>
              </a:rPr>
              <a:t>library@modul.ac.at</a:t>
            </a:r>
            <a:endParaRPr lang="de-AT" sz="2800" dirty="0"/>
          </a:p>
          <a:p>
            <a:pPr marL="0" indent="0">
              <a:buNone/>
            </a:pPr>
            <a:endParaRPr lang="en-US" sz="2800" dirty="0">
              <a:solidFill>
                <a:srgbClr val="C00000"/>
              </a:solidFill>
            </a:endParaRP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Questions?</a:t>
            </a:r>
            <a:endParaRPr lang="en-US" sz="4000" dirty="0"/>
          </a:p>
        </p:txBody>
      </p:sp>
    </p:spTree>
    <p:extLst>
      <p:ext uri="{BB962C8B-B14F-4D97-AF65-F5344CB8AC3E}">
        <p14:creationId xmlns:p14="http://schemas.microsoft.com/office/powerpoint/2010/main" val="3518753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F5FF-0E0C-4615-9628-3F2470DB7E09}"/>
              </a:ext>
            </a:extLst>
          </p:cNvPr>
          <p:cNvSpPr>
            <a:spLocks noGrp="1"/>
          </p:cNvSpPr>
          <p:nvPr>
            <p:ph type="title"/>
          </p:nvPr>
        </p:nvSpPr>
        <p:spPr>
          <a:xfrm>
            <a:off x="1696063" y="2786290"/>
            <a:ext cx="6032091" cy="830997"/>
          </a:xfrm>
        </p:spPr>
        <p:txBody>
          <a:bodyPr>
            <a:normAutofit fontScale="90000"/>
          </a:bodyPr>
          <a:lstStyle/>
          <a:p>
            <a:pPr>
              <a:buFont typeface="Arial" pitchFamily="34" charset="0"/>
              <a:buNone/>
            </a:pPr>
            <a:r>
              <a:rPr lang="en-US" sz="3600" dirty="0"/>
              <a:t>Thank you for your attention!</a:t>
            </a:r>
          </a:p>
        </p:txBody>
      </p:sp>
      <p:sp>
        <p:nvSpPr>
          <p:cNvPr id="3" name="TextBox 2">
            <a:extLst>
              <a:ext uri="{FF2B5EF4-FFF2-40B4-BE49-F238E27FC236}">
                <a16:creationId xmlns:a16="http://schemas.microsoft.com/office/drawing/2014/main" id="{A51238DB-F47C-433F-9F94-5084267D74E8}"/>
              </a:ext>
            </a:extLst>
          </p:cNvPr>
          <p:cNvSpPr txBox="1"/>
          <p:nvPr/>
        </p:nvSpPr>
        <p:spPr>
          <a:xfrm>
            <a:off x="5990665" y="5325036"/>
            <a:ext cx="2844053"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3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Contact: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3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library@modul.ac.at</a:t>
            </a:r>
            <a:endParaRPr kumimoji="0" lang="en-US" sz="13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12488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itchFamily="34" charset="0"/>
              <a:buChar char="•"/>
              <a:tabLst/>
              <a:defRPr/>
            </a:pPr>
            <a:endPar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itchFamily="34" charset="0"/>
              <a:buChar char="•"/>
              <a:tabLst/>
              <a:defRPr/>
            </a:pP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Library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facts</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&amp;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rules</a:t>
            </a:r>
            <a:endPar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itchFamily="34" charset="0"/>
              <a:buChar char="•"/>
              <a:tabLst/>
              <a:defRPr/>
            </a:pP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How</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to</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search</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our</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print</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content</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online (OPAC)</a:t>
            </a:r>
          </a:p>
          <a:p>
            <a:pPr marL="228600" marR="0" lvl="0" indent="-228600" algn="l" defTabSz="914400" rtl="0" eaLnBrk="1" fontAlgn="base" latinLnBrk="0" hangingPunct="1">
              <a:lnSpc>
                <a:spcPct val="90000"/>
              </a:lnSpc>
              <a:spcBef>
                <a:spcPts val="1000"/>
              </a:spcBef>
              <a:spcAft>
                <a:spcPct val="0"/>
              </a:spcAft>
              <a:buClrTx/>
              <a:buSzTx/>
              <a:buFont typeface="Arial" pitchFamily="34" charset="0"/>
              <a:buChar char="•"/>
              <a:tabLst/>
              <a:defRPr/>
            </a:pP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How</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to</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access</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and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search</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our</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e-content</a:t>
            </a: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err="1"/>
              <a:t>What</a:t>
            </a:r>
            <a:r>
              <a:rPr lang="de-AT" sz="4000" dirty="0"/>
              <a:t> </a:t>
            </a:r>
            <a:r>
              <a:rPr lang="de-AT" sz="4000" dirty="0" err="1"/>
              <a:t>we</a:t>
            </a:r>
            <a:r>
              <a:rPr lang="de-AT" sz="4000" dirty="0"/>
              <a:t> will </a:t>
            </a:r>
            <a:r>
              <a:rPr lang="de-AT" sz="4000" dirty="0" err="1"/>
              <a:t>talk</a:t>
            </a:r>
            <a:r>
              <a:rPr lang="de-AT" sz="4000" dirty="0"/>
              <a:t> </a:t>
            </a:r>
            <a:r>
              <a:rPr lang="de-AT" sz="4000" dirty="0" err="1"/>
              <a:t>about</a:t>
            </a:r>
            <a:r>
              <a:rPr lang="de-AT" sz="4000" dirty="0"/>
              <a:t>:</a:t>
            </a:r>
            <a:endParaRPr lang="en-US" sz="4000" dirty="0"/>
          </a:p>
        </p:txBody>
      </p:sp>
      <p:pic>
        <p:nvPicPr>
          <p:cNvPr id="4" name="Picture 2" descr="\\adsci\admin-all\CORPORATE_DESIGN_DATA\PICTURE GALLERY\PROFESSIONAL SHOOTINGS\IMAGE SHOOTINGS_by Markus Schieder\BBA PHOTOSHOOTING_June2008\shooting_Nr.2_19.06.2008\selectione\JPEG\_MG_5931a200608.jpg">
            <a:extLst>
              <a:ext uri="{FF2B5EF4-FFF2-40B4-BE49-F238E27FC236}">
                <a16:creationId xmlns:a16="http://schemas.microsoft.com/office/drawing/2014/main" id="{987078C1-4B47-4C12-89ED-D67C911A0873}"/>
              </a:ext>
            </a:extLst>
          </p:cNvPr>
          <p:cNvPicPr>
            <a:picLocks noChangeAspect="1" noChangeArrowheads="1"/>
          </p:cNvPicPr>
          <p:nvPr/>
        </p:nvPicPr>
        <p:blipFill>
          <a:blip r:embed="rId2" cstate="print"/>
          <a:srcRect/>
          <a:stretch>
            <a:fillRect/>
          </a:stretch>
        </p:blipFill>
        <p:spPr bwMode="auto">
          <a:xfrm>
            <a:off x="825592" y="3864048"/>
            <a:ext cx="3284537" cy="2190750"/>
          </a:xfrm>
          <a:prstGeom prst="rect">
            <a:avLst/>
          </a:prstGeom>
          <a:noFill/>
          <a:ln w="9525">
            <a:noFill/>
            <a:miter lim="800000"/>
            <a:headEnd/>
            <a:tailEnd/>
          </a:ln>
        </p:spPr>
      </p:pic>
    </p:spTree>
    <p:extLst>
      <p:ext uri="{BB962C8B-B14F-4D97-AF65-F5344CB8AC3E}">
        <p14:creationId xmlns:p14="http://schemas.microsoft.com/office/powerpoint/2010/main" val="3749459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695018" y="4671013"/>
            <a:ext cx="7906057" cy="623248"/>
          </a:xfrm>
        </p:spPr>
        <p:txBody>
          <a:bodyPr>
            <a:noAutofit/>
          </a:bodyPr>
          <a:lstStyle/>
          <a:p>
            <a:r>
              <a:rPr lang="de-AT" sz="4000" dirty="0"/>
              <a:t>MU Library is located on level 4</a:t>
            </a:r>
            <a:endParaRPr lang="en-US" sz="4000" dirty="0"/>
          </a:p>
        </p:txBody>
      </p:sp>
      <p:pic>
        <p:nvPicPr>
          <p:cNvPr id="5" name="Picture 4">
            <a:extLst>
              <a:ext uri="{FF2B5EF4-FFF2-40B4-BE49-F238E27FC236}">
                <a16:creationId xmlns:a16="http://schemas.microsoft.com/office/drawing/2014/main" id="{F8A0A273-AAB5-4279-A9BA-019D33AF51A7}"/>
              </a:ext>
            </a:extLst>
          </p:cNvPr>
          <p:cNvPicPr>
            <a:picLocks noChangeAspect="1"/>
          </p:cNvPicPr>
          <p:nvPr/>
        </p:nvPicPr>
        <p:blipFill>
          <a:blip r:embed="rId2"/>
          <a:stretch>
            <a:fillRect/>
          </a:stretch>
        </p:blipFill>
        <p:spPr>
          <a:xfrm>
            <a:off x="0" y="3177650"/>
            <a:ext cx="9144000" cy="502700"/>
          </a:xfrm>
          <a:prstGeom prst="rect">
            <a:avLst/>
          </a:prstGeom>
        </p:spPr>
      </p:pic>
      <p:pic>
        <p:nvPicPr>
          <p:cNvPr id="1028" name="Picture 4" descr="See the source image">
            <a:extLst>
              <a:ext uri="{FF2B5EF4-FFF2-40B4-BE49-F238E27FC236}">
                <a16:creationId xmlns:a16="http://schemas.microsoft.com/office/drawing/2014/main" id="{3EFE2E88-D137-43F8-93D3-64AC6C3BC60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397"/>
          <a:stretch/>
        </p:blipFill>
        <p:spPr bwMode="auto">
          <a:xfrm>
            <a:off x="1371004" y="263243"/>
            <a:ext cx="6401991" cy="38896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B933B8-6CBA-4F89-AABA-836B90010EF9}"/>
              </a:ext>
            </a:extLst>
          </p:cNvPr>
          <p:cNvSpPr txBox="1"/>
          <p:nvPr/>
        </p:nvSpPr>
        <p:spPr>
          <a:xfrm>
            <a:off x="6629400" y="4198462"/>
            <a:ext cx="1552575" cy="215444"/>
          </a:xfrm>
          <a:prstGeom prst="rect">
            <a:avLst/>
          </a:prstGeom>
          <a:noFill/>
        </p:spPr>
        <p:txBody>
          <a:bodyPr wrap="square" rtlCol="0">
            <a:spAutoFit/>
          </a:bodyPr>
          <a:lstStyle/>
          <a:p>
            <a:r>
              <a:rPr lang="en-US" sz="800" dirty="0"/>
              <a:t>Via: www.echo-lit.com</a:t>
            </a:r>
          </a:p>
        </p:txBody>
      </p:sp>
    </p:spTree>
    <p:extLst>
      <p:ext uri="{BB962C8B-B14F-4D97-AF65-F5344CB8AC3E}">
        <p14:creationId xmlns:p14="http://schemas.microsoft.com/office/powerpoint/2010/main" val="336887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236972"/>
            <a:ext cx="7832633" cy="2722451"/>
          </a:xfrm>
        </p:spPr>
        <p:txBody>
          <a:bodyPr>
            <a:noAutofit/>
          </a:bodyPr>
          <a:lstStyle/>
          <a:p>
            <a:r>
              <a:rPr lang="de-DE" altLang="de-DE" sz="2800" dirty="0"/>
              <a:t>Reference </a:t>
            </a:r>
            <a:r>
              <a:rPr lang="de-DE" altLang="de-DE" sz="2800" dirty="0" err="1"/>
              <a:t>library</a:t>
            </a:r>
            <a:r>
              <a:rPr lang="de-DE" altLang="de-DE" sz="2800" dirty="0"/>
              <a:t> – </a:t>
            </a:r>
            <a:r>
              <a:rPr lang="de-DE" altLang="de-DE" sz="2800" dirty="0" err="1"/>
              <a:t>books</a:t>
            </a:r>
            <a:r>
              <a:rPr lang="de-DE" altLang="de-DE" sz="2800" dirty="0"/>
              <a:t> </a:t>
            </a:r>
            <a:r>
              <a:rPr lang="de-DE" altLang="de-DE" sz="2800" dirty="0" err="1"/>
              <a:t>can</a:t>
            </a:r>
            <a:r>
              <a:rPr lang="de-DE" altLang="de-DE" sz="2800" dirty="0"/>
              <a:t> </a:t>
            </a:r>
            <a:r>
              <a:rPr lang="de-DE" altLang="de-DE" sz="2800" dirty="0" err="1"/>
              <a:t>be</a:t>
            </a:r>
            <a:r>
              <a:rPr lang="de-DE" altLang="de-DE" sz="2800" dirty="0"/>
              <a:t> </a:t>
            </a:r>
            <a:r>
              <a:rPr lang="de-DE" altLang="de-DE" sz="2800" dirty="0" err="1"/>
              <a:t>used</a:t>
            </a:r>
            <a:r>
              <a:rPr lang="de-DE" altLang="de-DE" sz="2800" dirty="0"/>
              <a:t> in </a:t>
            </a:r>
            <a:r>
              <a:rPr lang="de-DE" altLang="de-DE" sz="2800" dirty="0" err="1"/>
              <a:t>the</a:t>
            </a:r>
            <a:r>
              <a:rPr lang="de-DE" altLang="de-DE" sz="2800" dirty="0"/>
              <a:t> </a:t>
            </a:r>
            <a:r>
              <a:rPr lang="de-DE" altLang="de-DE" sz="2800" dirty="0" err="1"/>
              <a:t>library</a:t>
            </a:r>
            <a:r>
              <a:rPr lang="de-DE" altLang="de-DE" sz="2800" dirty="0"/>
              <a:t> and </a:t>
            </a:r>
            <a:r>
              <a:rPr lang="de-DE" altLang="de-DE" sz="2800" dirty="0" err="1"/>
              <a:t>should</a:t>
            </a:r>
            <a:r>
              <a:rPr lang="de-DE" altLang="de-DE" sz="2800" dirty="0"/>
              <a:t> </a:t>
            </a:r>
            <a:r>
              <a:rPr lang="de-DE" altLang="de-DE" sz="2800" dirty="0" err="1"/>
              <a:t>mostly</a:t>
            </a:r>
            <a:r>
              <a:rPr lang="de-DE" altLang="de-DE" sz="2800" dirty="0"/>
              <a:t> </a:t>
            </a:r>
            <a:r>
              <a:rPr lang="de-DE" altLang="de-DE" sz="2800" dirty="0" err="1"/>
              <a:t>stay</a:t>
            </a:r>
            <a:r>
              <a:rPr lang="de-DE" altLang="de-DE" sz="2800" dirty="0"/>
              <a:t> </a:t>
            </a:r>
            <a:r>
              <a:rPr lang="de-DE" altLang="de-DE" sz="2800" dirty="0" err="1"/>
              <a:t>there</a:t>
            </a:r>
            <a:endParaRPr lang="de-DE" altLang="de-DE" sz="2800" dirty="0"/>
          </a:p>
          <a:p>
            <a:r>
              <a:rPr lang="de-DE" altLang="de-DE" sz="2800" dirty="0" err="1"/>
              <a:t>Loans</a:t>
            </a:r>
            <a:r>
              <a:rPr lang="de-DE" altLang="de-DE" sz="2800" dirty="0"/>
              <a:t> </a:t>
            </a:r>
            <a:r>
              <a:rPr lang="de-DE" altLang="de-DE" sz="2800" dirty="0" err="1"/>
              <a:t>are</a:t>
            </a:r>
            <a:r>
              <a:rPr lang="de-DE" altLang="de-DE" sz="2800" dirty="0"/>
              <a:t> possible </a:t>
            </a:r>
            <a:r>
              <a:rPr lang="de-DE" altLang="de-DE" sz="2800" dirty="0" err="1"/>
              <a:t>depending</a:t>
            </a:r>
            <a:r>
              <a:rPr lang="de-DE" altLang="de-DE" sz="2800" dirty="0"/>
              <a:t> on type </a:t>
            </a:r>
            <a:r>
              <a:rPr lang="de-DE" altLang="de-DE" sz="2800" dirty="0" err="1"/>
              <a:t>of</a:t>
            </a:r>
            <a:r>
              <a:rPr lang="de-DE" altLang="de-DE" sz="2800" dirty="0"/>
              <a:t> </a:t>
            </a:r>
            <a:r>
              <a:rPr lang="de-DE" altLang="de-DE" sz="2800" dirty="0" err="1"/>
              <a:t>book</a:t>
            </a:r>
            <a:r>
              <a:rPr lang="de-DE" altLang="de-DE" sz="2800" dirty="0"/>
              <a:t> and </a:t>
            </a:r>
            <a:r>
              <a:rPr lang="de-DE" altLang="de-DE" sz="2800" dirty="0" err="1"/>
              <a:t>availability</a:t>
            </a:r>
            <a:r>
              <a:rPr lang="de-DE" altLang="de-DE" sz="2800" dirty="0"/>
              <a:t> (</a:t>
            </a:r>
            <a:r>
              <a:rPr lang="de-DE" altLang="de-DE" sz="2800" dirty="0" err="1"/>
              <a:t>number</a:t>
            </a:r>
            <a:r>
              <a:rPr lang="de-DE" altLang="de-DE" sz="2800" dirty="0"/>
              <a:t> </a:t>
            </a:r>
            <a:r>
              <a:rPr lang="de-DE" altLang="de-DE" sz="2800" dirty="0" err="1"/>
              <a:t>of</a:t>
            </a:r>
            <a:r>
              <a:rPr lang="de-DE" altLang="de-DE" sz="2800" dirty="0"/>
              <a:t> </a:t>
            </a:r>
            <a:r>
              <a:rPr lang="de-DE" altLang="de-DE" sz="2800" dirty="0" err="1"/>
              <a:t>copies</a:t>
            </a:r>
            <a:r>
              <a:rPr lang="de-DE" altLang="de-DE" sz="2800" dirty="0"/>
              <a:t> </a:t>
            </a:r>
            <a:r>
              <a:rPr lang="de-DE" altLang="de-DE" sz="2800" dirty="0" err="1"/>
              <a:t>etc</a:t>
            </a:r>
            <a:r>
              <a:rPr lang="de-DE" altLang="de-DE" sz="2800" dirty="0"/>
              <a:t>)</a:t>
            </a: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MU Library Facts:</a:t>
            </a:r>
            <a:endParaRPr lang="en-US" sz="4000" dirty="0"/>
          </a:p>
        </p:txBody>
      </p:sp>
    </p:spTree>
    <p:extLst>
      <p:ext uri="{BB962C8B-B14F-4D97-AF65-F5344CB8AC3E}">
        <p14:creationId xmlns:p14="http://schemas.microsoft.com/office/powerpoint/2010/main" val="2608152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486333"/>
            <a:ext cx="7832633" cy="3272911"/>
          </a:xfrm>
        </p:spPr>
        <p:txBody>
          <a:bodyPr>
            <a:normAutofit fontScale="92500" lnSpcReduction="20000"/>
          </a:bodyPr>
          <a:lstStyle/>
          <a:p>
            <a:endParaRPr lang="de-AT" dirty="0"/>
          </a:p>
          <a:p>
            <a:r>
              <a:rPr lang="de-AT" sz="3000" dirty="0"/>
              <a:t>Library Reading </a:t>
            </a:r>
            <a:r>
              <a:rPr lang="de-AT" sz="3000" dirty="0" err="1"/>
              <a:t>room</a:t>
            </a:r>
            <a:r>
              <a:rPr lang="de-AT" sz="3000" dirty="0"/>
              <a:t> (Main </a:t>
            </a:r>
            <a:r>
              <a:rPr lang="de-AT" sz="3000" dirty="0" err="1"/>
              <a:t>library</a:t>
            </a:r>
            <a:r>
              <a:rPr lang="de-AT" sz="3000" dirty="0"/>
              <a:t> </a:t>
            </a:r>
            <a:r>
              <a:rPr lang="de-AT" sz="3000" dirty="0" err="1"/>
              <a:t>room</a:t>
            </a:r>
            <a:r>
              <a:rPr lang="de-AT" sz="3000" dirty="0"/>
              <a:t>)</a:t>
            </a:r>
          </a:p>
          <a:p>
            <a:r>
              <a:rPr lang="de-AT" sz="3000" dirty="0"/>
              <a:t>Library Work </a:t>
            </a:r>
            <a:r>
              <a:rPr lang="de-AT" sz="3000" dirty="0" err="1"/>
              <a:t>room</a:t>
            </a:r>
            <a:r>
              <a:rPr lang="de-AT" sz="3000" dirty="0"/>
              <a:t> (Group </a:t>
            </a:r>
            <a:r>
              <a:rPr lang="de-AT" sz="3000" dirty="0" err="1"/>
              <a:t>work</a:t>
            </a:r>
            <a:r>
              <a:rPr lang="de-AT" sz="3000" dirty="0"/>
              <a:t>)</a:t>
            </a:r>
          </a:p>
          <a:p>
            <a:r>
              <a:rPr lang="de-AT" sz="3000" dirty="0"/>
              <a:t>Copy </a:t>
            </a:r>
            <a:r>
              <a:rPr lang="de-AT" sz="3000" dirty="0" err="1"/>
              <a:t>machine</a:t>
            </a:r>
            <a:r>
              <a:rPr lang="de-AT" sz="3000" dirty="0"/>
              <a:t> = </a:t>
            </a:r>
            <a:r>
              <a:rPr lang="de-AT" sz="3000" dirty="0" err="1"/>
              <a:t>printer</a:t>
            </a:r>
            <a:r>
              <a:rPr lang="de-AT" sz="3000" dirty="0"/>
              <a:t> = </a:t>
            </a:r>
            <a:r>
              <a:rPr lang="de-AT" sz="3000" dirty="0" err="1"/>
              <a:t>scanner</a:t>
            </a:r>
            <a:r>
              <a:rPr lang="de-AT" sz="3000" dirty="0"/>
              <a:t> </a:t>
            </a:r>
          </a:p>
          <a:p>
            <a:r>
              <a:rPr lang="de-AT" sz="3000" dirty="0"/>
              <a:t>3 PC </a:t>
            </a:r>
            <a:r>
              <a:rPr lang="de-AT" sz="3000" dirty="0" err="1"/>
              <a:t>stations</a:t>
            </a:r>
            <a:endParaRPr lang="de-AT" sz="3000" dirty="0"/>
          </a:p>
          <a:p>
            <a:r>
              <a:rPr lang="de-AT" sz="3000" dirty="0"/>
              <a:t>Books / </a:t>
            </a:r>
            <a:r>
              <a:rPr lang="de-AT" sz="3000" dirty="0" err="1"/>
              <a:t>Magazines</a:t>
            </a:r>
            <a:endParaRPr lang="de-AT" sz="3000" dirty="0"/>
          </a:p>
          <a:p>
            <a:r>
              <a:rPr lang="de-AT" sz="3000" dirty="0" err="1"/>
              <a:t>eResources</a:t>
            </a:r>
            <a:endParaRPr lang="de-AT" sz="3000" dirty="0"/>
          </a:p>
          <a:p>
            <a:r>
              <a:rPr lang="de-AT" sz="3000" dirty="0" err="1"/>
              <a:t>Librarians</a:t>
            </a:r>
            <a:endParaRPr lang="de-AT" sz="30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1091786"/>
          </a:xfrm>
        </p:spPr>
        <p:txBody>
          <a:bodyPr>
            <a:noAutofit/>
          </a:bodyPr>
          <a:lstStyle/>
          <a:p>
            <a:r>
              <a:rPr lang="de-AT" sz="4000" dirty="0"/>
              <a:t>Library</a:t>
            </a:r>
            <a:br>
              <a:rPr lang="de-AT" sz="4000" dirty="0"/>
            </a:br>
            <a:r>
              <a:rPr lang="de-AT" sz="4000" dirty="0"/>
              <a:t>… </a:t>
            </a:r>
            <a:r>
              <a:rPr lang="de-AT" sz="4000" dirty="0" err="1"/>
              <a:t>what</a:t>
            </a:r>
            <a:r>
              <a:rPr lang="de-AT" sz="4000" dirty="0"/>
              <a:t> </a:t>
            </a:r>
            <a:r>
              <a:rPr lang="de-AT" sz="4000" dirty="0" err="1"/>
              <a:t>you</a:t>
            </a:r>
            <a:r>
              <a:rPr lang="de-AT" sz="4000" dirty="0"/>
              <a:t> </a:t>
            </a:r>
            <a:r>
              <a:rPr lang="de-AT" sz="4000" dirty="0" err="1"/>
              <a:t>get</a:t>
            </a:r>
            <a:endParaRPr lang="en-US" sz="4000" dirty="0"/>
          </a:p>
        </p:txBody>
      </p:sp>
    </p:spTree>
    <p:extLst>
      <p:ext uri="{BB962C8B-B14F-4D97-AF65-F5344CB8AC3E}">
        <p14:creationId xmlns:p14="http://schemas.microsoft.com/office/powerpoint/2010/main" val="2340781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85775" y="1866902"/>
            <a:ext cx="7832633" cy="3715768"/>
          </a:xfrm>
        </p:spPr>
        <p:txBody>
          <a:bodyPr>
            <a:noAutofit/>
          </a:bodyPr>
          <a:lstStyle/>
          <a:p>
            <a:endParaRPr lang="de-AT" sz="2800" dirty="0"/>
          </a:p>
          <a:p>
            <a:r>
              <a:rPr lang="de-AT" sz="2800" dirty="0"/>
              <a:t>Monday </a:t>
            </a:r>
            <a:r>
              <a:rPr lang="de-AT" sz="2800" dirty="0" err="1"/>
              <a:t>to</a:t>
            </a:r>
            <a:r>
              <a:rPr lang="de-AT" sz="2800" dirty="0"/>
              <a:t> </a:t>
            </a:r>
            <a:r>
              <a:rPr lang="de-AT" sz="2800" dirty="0" err="1"/>
              <a:t>Thursday</a:t>
            </a:r>
            <a:r>
              <a:rPr lang="de-AT" sz="2800" dirty="0"/>
              <a:t>: 9:00 A. M. – 6:00 P. M.</a:t>
            </a:r>
          </a:p>
          <a:p>
            <a:pPr>
              <a:lnSpc>
                <a:spcPct val="100000"/>
              </a:lnSpc>
            </a:pPr>
            <a:r>
              <a:rPr lang="de-AT" sz="2800" dirty="0"/>
              <a:t>Friday: 9:30 A. M. – 5:00 P. M.</a:t>
            </a:r>
          </a:p>
          <a:p>
            <a:endParaRPr lang="de-AT" sz="2800" dirty="0"/>
          </a:p>
          <a:p>
            <a:pPr indent="0">
              <a:lnSpc>
                <a:spcPct val="100000"/>
              </a:lnSpc>
              <a:spcBef>
                <a:spcPts val="0"/>
              </a:spcBef>
              <a:buFont typeface="Arial" pitchFamily="34" charset="0"/>
              <a:buNone/>
            </a:pPr>
            <a:r>
              <a:rPr lang="de-AT" sz="2800" i="1" dirty="0"/>
              <a:t>Holidays: Shorter </a:t>
            </a:r>
            <a:r>
              <a:rPr lang="de-AT" sz="2800" i="1" dirty="0" err="1"/>
              <a:t>opening</a:t>
            </a:r>
            <a:r>
              <a:rPr lang="de-AT" sz="2800" i="1" dirty="0"/>
              <a:t> </a:t>
            </a:r>
            <a:r>
              <a:rPr lang="de-AT" sz="2800" i="1" dirty="0" err="1"/>
              <a:t>hours</a:t>
            </a:r>
            <a:r>
              <a:rPr lang="de-AT" sz="2800" i="1" dirty="0"/>
              <a:t>  –</a:t>
            </a:r>
          </a:p>
          <a:p>
            <a:pPr indent="0">
              <a:lnSpc>
                <a:spcPct val="100000"/>
              </a:lnSpc>
              <a:spcBef>
                <a:spcPts val="0"/>
              </a:spcBef>
              <a:buFont typeface="Arial" pitchFamily="34" charset="0"/>
              <a:buNone/>
            </a:pPr>
            <a:r>
              <a:rPr lang="de-AT" sz="2800" i="1" dirty="0" err="1"/>
              <a:t>please</a:t>
            </a:r>
            <a:r>
              <a:rPr lang="de-AT" sz="2800" i="1" dirty="0"/>
              <a:t> check </a:t>
            </a:r>
            <a:r>
              <a:rPr lang="de-AT" sz="2800" i="1" dirty="0" err="1"/>
              <a:t>our</a:t>
            </a:r>
            <a:r>
              <a:rPr lang="de-AT" sz="2800" i="1" dirty="0"/>
              <a:t> </a:t>
            </a:r>
            <a:r>
              <a:rPr lang="de-AT" sz="2800" i="1" dirty="0" err="1"/>
              <a:t>website</a:t>
            </a:r>
            <a:r>
              <a:rPr lang="de-AT" sz="2800" i="1" dirty="0"/>
              <a:t>, </a:t>
            </a:r>
            <a:r>
              <a:rPr lang="de-AT" sz="2800" i="1" dirty="0" err="1"/>
              <a:t>see</a:t>
            </a:r>
            <a:r>
              <a:rPr lang="de-AT" sz="2800" i="1" dirty="0"/>
              <a:t> </a:t>
            </a:r>
            <a:r>
              <a:rPr lang="de-AT" sz="2800" i="1" dirty="0" err="1"/>
              <a:t>the</a:t>
            </a:r>
            <a:r>
              <a:rPr lang="de-AT" sz="2800" i="1" dirty="0"/>
              <a:t> </a:t>
            </a:r>
            <a:r>
              <a:rPr lang="de-AT" sz="2800" i="1" dirty="0" err="1"/>
              <a:t>note</a:t>
            </a:r>
            <a:r>
              <a:rPr lang="de-AT" sz="2800" i="1" dirty="0"/>
              <a:t> on </a:t>
            </a:r>
            <a:r>
              <a:rPr lang="de-AT" sz="2800" i="1" dirty="0" err="1"/>
              <a:t>the</a:t>
            </a:r>
            <a:r>
              <a:rPr lang="de-AT" sz="2800" i="1" dirty="0"/>
              <a:t> </a:t>
            </a:r>
            <a:r>
              <a:rPr lang="de-AT" sz="2800" i="1" dirty="0" err="1"/>
              <a:t>library</a:t>
            </a:r>
            <a:r>
              <a:rPr lang="de-AT" sz="2800" i="1" dirty="0"/>
              <a:t> </a:t>
            </a:r>
            <a:r>
              <a:rPr lang="de-AT" sz="2800" i="1" dirty="0" err="1"/>
              <a:t>door</a:t>
            </a:r>
            <a:r>
              <a:rPr lang="de-AT" sz="2800" i="1" dirty="0"/>
              <a:t>, </a:t>
            </a:r>
            <a:r>
              <a:rPr lang="de-AT" sz="2800" i="1" dirty="0" err="1"/>
              <a:t>or</a:t>
            </a:r>
            <a:r>
              <a:rPr lang="de-AT" sz="2800" i="1" dirty="0"/>
              <a:t> just email </a:t>
            </a:r>
            <a:r>
              <a:rPr lang="de-AT" sz="2800" i="1" dirty="0" err="1"/>
              <a:t>us</a:t>
            </a:r>
            <a:r>
              <a:rPr lang="de-AT" sz="2800" i="1" dirty="0"/>
              <a:t>!</a:t>
            </a:r>
          </a:p>
          <a:p>
            <a:pPr indent="0">
              <a:lnSpc>
                <a:spcPct val="100000"/>
              </a:lnSpc>
              <a:buFont typeface="Arial" pitchFamily="34" charset="0"/>
              <a:buNone/>
            </a:pPr>
            <a:r>
              <a:rPr lang="de-AT" sz="2800" i="1" dirty="0"/>
              <a:t>               library@modul.ac.at</a:t>
            </a:r>
            <a:endParaRPr lang="en-US" sz="28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Opening Hours</a:t>
            </a:r>
            <a:endParaRPr lang="en-US" sz="4000" dirty="0"/>
          </a:p>
        </p:txBody>
      </p:sp>
      <p:pic>
        <p:nvPicPr>
          <p:cNvPr id="5" name="Graphic 4" descr="Email outline">
            <a:extLst>
              <a:ext uri="{FF2B5EF4-FFF2-40B4-BE49-F238E27FC236}">
                <a16:creationId xmlns:a16="http://schemas.microsoft.com/office/drawing/2014/main" id="{3EEB430C-594B-4CC4-12BC-3ECBA0EB91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5592" y="5125470"/>
            <a:ext cx="914400" cy="914400"/>
          </a:xfrm>
          <a:prstGeom prst="rect">
            <a:avLst/>
          </a:prstGeom>
        </p:spPr>
      </p:pic>
    </p:spTree>
    <p:extLst>
      <p:ext uri="{BB962C8B-B14F-4D97-AF65-F5344CB8AC3E}">
        <p14:creationId xmlns:p14="http://schemas.microsoft.com/office/powerpoint/2010/main" val="87940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85775" y="1866902"/>
            <a:ext cx="7832633" cy="3715768"/>
          </a:xfrm>
        </p:spPr>
        <p:txBody>
          <a:bodyPr>
            <a:noAutofit/>
          </a:bodyPr>
          <a:lstStyle/>
          <a:p>
            <a:r>
              <a:rPr lang="de-DE" sz="2800" dirty="0" err="1"/>
              <a:t>Please</a:t>
            </a:r>
            <a:r>
              <a:rPr lang="de-DE" sz="2800" dirty="0"/>
              <a:t> DO...</a:t>
            </a:r>
          </a:p>
          <a:p>
            <a:pPr>
              <a:buFont typeface="Arial" pitchFamily="34" charset="0"/>
              <a:buNone/>
            </a:pPr>
            <a:r>
              <a:rPr lang="de-AT" sz="2800" dirty="0"/>
              <a:t>... turn off </a:t>
            </a:r>
            <a:r>
              <a:rPr lang="de-AT" sz="2800" dirty="0" err="1"/>
              <a:t>your</a:t>
            </a:r>
            <a:r>
              <a:rPr lang="de-AT" sz="2800" dirty="0"/>
              <a:t> </a:t>
            </a:r>
            <a:r>
              <a:rPr lang="de-AT" sz="2800" dirty="0" err="1"/>
              <a:t>phone</a:t>
            </a:r>
            <a:endParaRPr lang="en-US" sz="2800" dirty="0"/>
          </a:p>
          <a:p>
            <a:pPr>
              <a:buFont typeface="Arial" pitchFamily="34" charset="0"/>
              <a:buNone/>
            </a:pPr>
            <a:r>
              <a:rPr lang="en-US" sz="2800" dirty="0"/>
              <a:t>… speak in a low voice and avoid</a:t>
            </a:r>
          </a:p>
          <a:p>
            <a:pPr>
              <a:buFont typeface="Arial" pitchFamily="34" charset="0"/>
              <a:buNone/>
            </a:pPr>
            <a:r>
              <a:rPr lang="en-US" sz="2800" dirty="0"/>
              <a:t>      any unnecessary noise</a:t>
            </a:r>
          </a:p>
          <a:p>
            <a:pPr>
              <a:buFont typeface="Arial" pitchFamily="34" charset="0"/>
              <a:buNone/>
            </a:pPr>
            <a:endParaRPr lang="en-US" sz="2800" dirty="0"/>
          </a:p>
          <a:p>
            <a:r>
              <a:rPr lang="de-DE" sz="2800" dirty="0" err="1"/>
              <a:t>Please</a:t>
            </a:r>
            <a:r>
              <a:rPr lang="de-DE" sz="2800" dirty="0"/>
              <a:t> DO NOT...</a:t>
            </a:r>
          </a:p>
          <a:p>
            <a:pPr>
              <a:buFont typeface="Arial" pitchFamily="34" charset="0"/>
              <a:buNone/>
            </a:pPr>
            <a:r>
              <a:rPr lang="de-AT" sz="2800" dirty="0"/>
              <a:t>... </a:t>
            </a:r>
            <a:r>
              <a:rPr lang="de-AT" sz="2800" dirty="0" err="1"/>
              <a:t>eat</a:t>
            </a:r>
            <a:r>
              <a:rPr lang="de-AT" sz="2800" dirty="0"/>
              <a:t> </a:t>
            </a:r>
            <a:r>
              <a:rPr lang="de-AT" sz="2800" dirty="0" err="1"/>
              <a:t>or</a:t>
            </a:r>
            <a:r>
              <a:rPr lang="de-AT" sz="2800" dirty="0"/>
              <a:t> </a:t>
            </a:r>
            <a:r>
              <a:rPr lang="de-AT" sz="2800" dirty="0" err="1"/>
              <a:t>drink</a:t>
            </a:r>
            <a:r>
              <a:rPr lang="de-AT" sz="2800" dirty="0"/>
              <a:t> in </a:t>
            </a:r>
            <a:r>
              <a:rPr lang="de-AT" sz="2800" dirty="0" err="1"/>
              <a:t>the</a:t>
            </a:r>
            <a:r>
              <a:rPr lang="de-AT" sz="2800" dirty="0"/>
              <a:t> </a:t>
            </a:r>
            <a:r>
              <a:rPr lang="de-AT" sz="2800" dirty="0" err="1"/>
              <a:t>library</a:t>
            </a:r>
            <a:endParaRPr lang="en-US" sz="2800" dirty="0"/>
          </a:p>
          <a:p>
            <a:pPr>
              <a:buFont typeface="Arial" pitchFamily="34" charset="0"/>
              <a:buNone/>
            </a:pPr>
            <a:r>
              <a:rPr lang="de-DE" sz="2800" dirty="0"/>
              <a:t>... </a:t>
            </a:r>
            <a:r>
              <a:rPr lang="de-DE" sz="2800" dirty="0" err="1"/>
              <a:t>damage</a:t>
            </a:r>
            <a:r>
              <a:rPr lang="de-DE" sz="2800" dirty="0"/>
              <a:t> </a:t>
            </a:r>
            <a:r>
              <a:rPr lang="de-DE" sz="2800" dirty="0" err="1"/>
              <a:t>books</a:t>
            </a:r>
            <a:endParaRPr lang="en-US" sz="28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Library Rules</a:t>
            </a:r>
            <a:br>
              <a:rPr lang="de-AT" sz="4000" dirty="0"/>
            </a:br>
            <a:endParaRPr lang="en-US" sz="4000" dirty="0"/>
          </a:p>
        </p:txBody>
      </p:sp>
      <p:pic>
        <p:nvPicPr>
          <p:cNvPr id="5" name="Picture 6" descr="library_shhh_happens_keepsake_box.jpg">
            <a:extLst>
              <a:ext uri="{FF2B5EF4-FFF2-40B4-BE49-F238E27FC236}">
                <a16:creationId xmlns:a16="http://schemas.microsoft.com/office/drawing/2014/main" id="{FCD61AD4-4944-4356-AA75-D3F4FDC3D479}"/>
              </a:ext>
            </a:extLst>
          </p:cNvPr>
          <p:cNvPicPr>
            <a:picLocks noChangeAspect="1"/>
          </p:cNvPicPr>
          <p:nvPr/>
        </p:nvPicPr>
        <p:blipFill>
          <a:blip r:embed="rId2" cstate="print"/>
          <a:srcRect/>
          <a:stretch>
            <a:fillRect/>
          </a:stretch>
        </p:blipFill>
        <p:spPr bwMode="auto">
          <a:xfrm>
            <a:off x="5949387" y="2490150"/>
            <a:ext cx="2227263" cy="2227262"/>
          </a:xfrm>
          <a:prstGeom prst="rect">
            <a:avLst/>
          </a:prstGeom>
          <a:noFill/>
          <a:ln w="9525">
            <a:noFill/>
            <a:miter lim="800000"/>
            <a:headEnd/>
            <a:tailEnd/>
          </a:ln>
        </p:spPr>
      </p:pic>
    </p:spTree>
    <p:extLst>
      <p:ext uri="{BB962C8B-B14F-4D97-AF65-F5344CB8AC3E}">
        <p14:creationId xmlns:p14="http://schemas.microsoft.com/office/powerpoint/2010/main" val="157089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548632" y="944472"/>
            <a:ext cx="6768873" cy="623248"/>
          </a:xfrm>
        </p:spPr>
        <p:txBody>
          <a:bodyPr>
            <a:noAutofit/>
          </a:bodyPr>
          <a:lstStyle/>
          <a:p>
            <a:r>
              <a:rPr lang="de-AT" sz="4000" dirty="0" err="1"/>
              <a:t>How</a:t>
            </a:r>
            <a:r>
              <a:rPr lang="de-AT" sz="4000" dirty="0"/>
              <a:t> </a:t>
            </a:r>
            <a:r>
              <a:rPr lang="de-AT" sz="4000" dirty="0" err="1"/>
              <a:t>to</a:t>
            </a:r>
            <a:r>
              <a:rPr lang="de-AT" sz="4000" dirty="0"/>
              <a:t> find </a:t>
            </a:r>
            <a:r>
              <a:rPr lang="de-AT" sz="4000" dirty="0" err="1"/>
              <a:t>the</a:t>
            </a:r>
            <a:r>
              <a:rPr lang="de-AT" sz="4000" dirty="0"/>
              <a:t> </a:t>
            </a:r>
            <a:r>
              <a:rPr lang="de-AT" sz="4000" dirty="0" err="1"/>
              <a:t>books</a:t>
            </a:r>
            <a:r>
              <a:rPr lang="de-AT" sz="4000" dirty="0"/>
              <a:t> </a:t>
            </a:r>
            <a:r>
              <a:rPr lang="de-AT" sz="4000" dirty="0" err="1"/>
              <a:t>you</a:t>
            </a:r>
            <a:r>
              <a:rPr lang="de-AT" sz="4000" dirty="0"/>
              <a:t> </a:t>
            </a:r>
            <a:r>
              <a:rPr lang="de-AT" sz="4000" dirty="0" err="1"/>
              <a:t>need</a:t>
            </a:r>
            <a:r>
              <a:rPr lang="de-AT" sz="4000" dirty="0"/>
              <a:t>:</a:t>
            </a:r>
            <a:endParaRPr lang="en-US" sz="4000" dirty="0"/>
          </a:p>
        </p:txBody>
      </p:sp>
      <p:pic>
        <p:nvPicPr>
          <p:cNvPr id="4" name="Picture Placeholder 5">
            <a:extLst>
              <a:ext uri="{FF2B5EF4-FFF2-40B4-BE49-F238E27FC236}">
                <a16:creationId xmlns:a16="http://schemas.microsoft.com/office/drawing/2014/main" id="{0510C951-D511-45A5-A93A-01FAA38ABB80}"/>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4146" t="11772" r="17899" b="5712"/>
          <a:stretch/>
        </p:blipFill>
        <p:spPr>
          <a:xfrm>
            <a:off x="2355432" y="1873044"/>
            <a:ext cx="4863301" cy="3690845"/>
          </a:xfrm>
        </p:spPr>
      </p:pic>
      <p:pic>
        <p:nvPicPr>
          <p:cNvPr id="8" name="Picture 7" descr="A screenshot of a computer&#10;&#10;Description automatically generated">
            <a:extLst>
              <a:ext uri="{FF2B5EF4-FFF2-40B4-BE49-F238E27FC236}">
                <a16:creationId xmlns:a16="http://schemas.microsoft.com/office/drawing/2014/main" id="{965A366F-CCAE-42B5-B3AE-8E2A8BA27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3388" y="2055388"/>
            <a:ext cx="6415544" cy="3508501"/>
          </a:xfrm>
          <a:prstGeom prst="rect">
            <a:avLst/>
          </a:prstGeom>
        </p:spPr>
      </p:pic>
      <p:sp>
        <p:nvSpPr>
          <p:cNvPr id="2" name="Arrow: Right 1">
            <a:extLst>
              <a:ext uri="{FF2B5EF4-FFF2-40B4-BE49-F238E27FC236}">
                <a16:creationId xmlns:a16="http://schemas.microsoft.com/office/drawing/2014/main" id="{D868E599-1D79-48DE-A2E3-5D73EB5CC48F}"/>
              </a:ext>
            </a:extLst>
          </p:cNvPr>
          <p:cNvSpPr/>
          <p:nvPr/>
        </p:nvSpPr>
        <p:spPr>
          <a:xfrm rot="10800000">
            <a:off x="7064275" y="3345064"/>
            <a:ext cx="506459" cy="464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2753886-1ADE-4434-A82B-DCBDFF6F787E}"/>
              </a:ext>
            </a:extLst>
          </p:cNvPr>
          <p:cNvSpPr/>
          <p:nvPr/>
        </p:nvSpPr>
        <p:spPr>
          <a:xfrm>
            <a:off x="2011992" y="5099315"/>
            <a:ext cx="506459" cy="464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595425"/>
      </p:ext>
    </p:extLst>
  </p:cSld>
  <p:clrMapOvr>
    <a:masterClrMapping/>
  </p:clrMapOvr>
</p:sld>
</file>

<file path=ppt/theme/theme1.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ource Sans Pro">
      <a:majorFont>
        <a:latin typeface="Source Sans Pro Light"/>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ul">
  <a:themeElements>
    <a:clrScheme name="Modul University">
      <a:dk1>
        <a:sysClr val="windowText" lastClr="000000"/>
      </a:dk1>
      <a:lt1>
        <a:sysClr val="window" lastClr="FFFFFF"/>
      </a:lt1>
      <a:dk2>
        <a:srgbClr val="7F7F7F"/>
      </a:dk2>
      <a:lt2>
        <a:srgbClr val="D8D8D8"/>
      </a:lt2>
      <a:accent1>
        <a:srgbClr val="D00F21"/>
      </a:accent1>
      <a:accent2>
        <a:srgbClr val="132B3E"/>
      </a:accent2>
      <a:accent3>
        <a:srgbClr val="146A67"/>
      </a:accent3>
      <a:accent4>
        <a:srgbClr val="D00F21"/>
      </a:accent4>
      <a:accent5>
        <a:srgbClr val="E2A201"/>
      </a:accent5>
      <a:accent6>
        <a:srgbClr val="7A9E56"/>
      </a:accent6>
      <a:hlink>
        <a:srgbClr val="D00F21"/>
      </a:hlink>
      <a:folHlink>
        <a:srgbClr val="146A67"/>
      </a:folHlink>
    </a:clrScheme>
    <a:fontScheme name="Custom 1">
      <a:majorFont>
        <a:latin typeface="Century Gothic"/>
        <a:ea typeface=""/>
        <a:cs typeface=""/>
      </a:majorFont>
      <a:minorFont>
        <a:latin typeface="Adelle Sans Lt"/>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 ppt template 2020_standard screen" id="{6ADB497E-D866-4DC3-8066-50818BE17C80}" vid="{AB243DED-53BA-4B8B-9E93-FEE49B174C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894</Words>
  <Application>Microsoft Office PowerPoint</Application>
  <PresentationFormat>On-screen Show (4:3)</PresentationFormat>
  <Paragraphs>105</Paragraphs>
  <Slides>28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Adelle Sans Lt</vt:lpstr>
      <vt:lpstr>Arial</vt:lpstr>
      <vt:lpstr>Calibri</vt:lpstr>
      <vt:lpstr>Century Gothic</vt:lpstr>
      <vt:lpstr>Source Sans Pro</vt:lpstr>
      <vt:lpstr>Source Sans Pro Light</vt:lpstr>
      <vt:lpstr>Content Slides</vt:lpstr>
      <vt:lpstr>Modul</vt:lpstr>
      <vt:lpstr>PowerPoint Presentation</vt:lpstr>
      <vt:lpstr>Library Workshop  Welcome! </vt:lpstr>
      <vt:lpstr>What we will talk about:</vt:lpstr>
      <vt:lpstr>MU Library is located on level 4</vt:lpstr>
      <vt:lpstr>MU Library Facts:</vt:lpstr>
      <vt:lpstr>Library … what you get</vt:lpstr>
      <vt:lpstr>Opening Hours</vt:lpstr>
      <vt:lpstr>Library Rules </vt:lpstr>
      <vt:lpstr>How to find the books you need:</vt:lpstr>
      <vt:lpstr>Online Catalogue</vt:lpstr>
      <vt:lpstr>Easy Search </vt:lpstr>
      <vt:lpstr>You found the book! </vt:lpstr>
      <vt:lpstr>Check out the book </vt:lpstr>
      <vt:lpstr>eBooks</vt:lpstr>
      <vt:lpstr>Advanced Search</vt:lpstr>
      <vt:lpstr>Boolean Operators  </vt:lpstr>
      <vt:lpstr>Refine  </vt:lpstr>
      <vt:lpstr>Electronic content</vt:lpstr>
      <vt:lpstr>Access to all of MU‘s electronic resources</vt:lpstr>
      <vt:lpstr>Access to all of MU‘s electronic resources:</vt:lpstr>
      <vt:lpstr>EBSCO host –  Business Source Premier</vt:lpstr>
      <vt:lpstr>Science Direct</vt:lpstr>
      <vt:lpstr>Springer</vt:lpstr>
      <vt:lpstr>UNWTO E-Library</vt:lpstr>
      <vt:lpstr>Statista</vt:lpstr>
      <vt:lpstr>Taylor &amp; Francis Online</vt:lpstr>
      <vt:lpstr>Questions?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Workshop</dc:title>
  <dc:creator>Martin Weidinger</dc:creator>
  <cp:lastModifiedBy>Martin Weidinger</cp:lastModifiedBy>
  <cp:revision>75</cp:revision>
  <dcterms:created xsi:type="dcterms:W3CDTF">2020-10-14T11:42:00Z</dcterms:created>
  <dcterms:modified xsi:type="dcterms:W3CDTF">2024-04-03T08:18:47Z</dcterms:modified>
</cp:coreProperties>
</file>